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56" r:id="rId2"/>
    <p:sldId id="267" r:id="rId3"/>
    <p:sldId id="283" r:id="rId4"/>
    <p:sldId id="268" r:id="rId5"/>
    <p:sldId id="269" r:id="rId6"/>
    <p:sldId id="270" r:id="rId7"/>
    <p:sldId id="276" r:id="rId8"/>
    <p:sldId id="275" r:id="rId9"/>
    <p:sldId id="272" r:id="rId10"/>
    <p:sldId id="285" r:id="rId11"/>
    <p:sldId id="273" r:id="rId12"/>
    <p:sldId id="284" r:id="rId13"/>
    <p:sldId id="274"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44" y="-3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858CA7-0BC0-436E-BFDA-A80D1383C890}" type="datetimeFigureOut">
              <a:rPr lang="ru-RU" smtClean="0"/>
              <a:pPr/>
              <a:t>02.02.2018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6E5553-A015-455B-9E0D-7ABE0839FB88}" type="slidenum">
              <a:rPr lang="ru-RU" smtClean="0"/>
              <a:pPr/>
              <a:t>‹#›</a:t>
            </a:fld>
            <a:endParaRPr lang="ru-RU"/>
          </a:p>
        </p:txBody>
      </p:sp>
    </p:spTree>
    <p:extLst>
      <p:ext uri="{BB962C8B-B14F-4D97-AF65-F5344CB8AC3E}">
        <p14:creationId xmlns="" xmlns:p14="http://schemas.microsoft.com/office/powerpoint/2010/main" val="3382460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96E5553-A015-455B-9E0D-7ABE0839FB88}" type="slidenum">
              <a:rPr lang="ru-RU" smtClean="0"/>
              <a:pPr/>
              <a:t>11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02.02.2018</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02.02.2018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02.02.2018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02.02.2018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02.02.2018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02.02.2018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02.02.2018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02.02.2018</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02.02.2018</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02.02.2018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02.02.2018</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02.02.2018</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700808"/>
            <a:ext cx="7772400" cy="2241594"/>
          </a:xfrm>
        </p:spPr>
        <p:txBody>
          <a:bodyPr>
            <a:normAutofit fontScale="90000"/>
          </a:bodyPr>
          <a:lstStyle/>
          <a:p>
            <a:r>
              <a:rPr lang="ru-RU" sz="3600" dirty="0" smtClean="0"/>
              <a:t>Правоприменительная практика осуществления государственного контроля качества и безопасности медицинской деятельности.</a:t>
            </a:r>
            <a:br>
              <a:rPr lang="ru-RU" sz="3600" dirty="0" smtClean="0"/>
            </a:br>
            <a:r>
              <a:rPr lang="ru-RU" sz="3600" dirty="0" smtClean="0"/>
              <a:t>Изменения нормативно-правовой базы.  </a:t>
            </a:r>
            <a:endParaRPr lang="ru-RU" sz="3600" dirty="0"/>
          </a:p>
        </p:txBody>
      </p:sp>
      <p:sp>
        <p:nvSpPr>
          <p:cNvPr id="3" name="Подзаголовок 2"/>
          <p:cNvSpPr>
            <a:spLocks noGrp="1"/>
          </p:cNvSpPr>
          <p:nvPr>
            <p:ph type="subTitle" idx="1"/>
          </p:nvPr>
        </p:nvSpPr>
        <p:spPr>
          <a:xfrm>
            <a:off x="1115616" y="3933056"/>
            <a:ext cx="7772400" cy="1199704"/>
          </a:xfrm>
        </p:spPr>
        <p:txBody>
          <a:bodyPr>
            <a:normAutofit fontScale="62500" lnSpcReduction="20000"/>
          </a:bodyPr>
          <a:lstStyle/>
          <a:p>
            <a:r>
              <a:rPr lang="ru-RU" dirty="0" smtClean="0"/>
              <a:t>Абрамцева Валентина Александровна – ведущий специалист-эксперт отдела мониторинга и контроля обращения лекарственных средств и изделий медицинского назначения Территориального органа Росздравнадзора по Сахалинской области.</a:t>
            </a:r>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chor="ctr">
            <a:normAutofit/>
          </a:bodyPr>
          <a:lstStyle/>
          <a:p>
            <a:pPr algn="just">
              <a:buFont typeface="Wingdings" pitchFamily="2" charset="2"/>
              <a:buChar char="§"/>
            </a:pPr>
            <a:r>
              <a:rPr lang="ru-RU" sz="1900" dirty="0" smtClean="0"/>
              <a:t>1 протокол  (Невыполнение медицинской организацией, участвующей в реализации программы государственных гарантий бесплатного оказания гражданам медицинской помощи, обязанности о предоставлении пациентам информации о порядке, об объеме и условиях оказания медицинской помощи в соответствии с программой государственных гарантий бесплатного оказания гражданам медицинской помощи);  </a:t>
            </a:r>
          </a:p>
          <a:p>
            <a:pPr algn="just">
              <a:buFont typeface="Wingdings" pitchFamily="2" charset="2"/>
              <a:buChar char="§"/>
            </a:pPr>
            <a:r>
              <a:rPr lang="ru-RU" sz="1900" dirty="0" smtClean="0"/>
              <a:t>2 протокола ст. 11.32 КоАП РФ (Нарушение установленного порядка проведения обязательного медицинского освидетельствования водителей транспортных средств (кандидатов в водители транспортных средств) либо обязательных предварительных, периодических, предрейсовых или послерейсовых медицинских осмотров). </a:t>
            </a:r>
          </a:p>
          <a:p>
            <a:endParaRPr lang="ru-RU" dirty="0"/>
          </a:p>
        </p:txBody>
      </p:sp>
      <p:sp>
        <p:nvSpPr>
          <p:cNvPr id="3" name="Заголовок 2"/>
          <p:cNvSpPr>
            <a:spLocks noGrp="1"/>
          </p:cNvSpPr>
          <p:nvPr>
            <p:ph type="title"/>
          </p:nvPr>
        </p:nvSpPr>
        <p:spPr/>
        <p:txBody>
          <a:bodyPr/>
          <a:lstStyle/>
          <a:p>
            <a:pPr algn="ctr"/>
            <a:r>
              <a:rPr lang="ru-RU" dirty="0" smtClean="0"/>
              <a:t>Результаты проверок:</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124744"/>
            <a:ext cx="8229600" cy="4954555"/>
          </a:xfrm>
        </p:spPr>
        <p:txBody>
          <a:bodyPr anchor="ctr">
            <a:normAutofit/>
          </a:bodyPr>
          <a:lstStyle/>
          <a:p>
            <a:pPr algn="just">
              <a:buNone/>
            </a:pPr>
            <a:r>
              <a:rPr lang="ru-RU" sz="1900" b="1" dirty="0" smtClean="0"/>
              <a:t>Внеплановые проверки: </a:t>
            </a:r>
          </a:p>
          <a:p>
            <a:pPr algn="just">
              <a:buNone/>
            </a:pPr>
            <a:r>
              <a:rPr lang="ru-RU" sz="1900" dirty="0" smtClean="0"/>
              <a:t> </a:t>
            </a:r>
            <a:r>
              <a:rPr lang="ru-RU" sz="1900" dirty="0" smtClean="0"/>
              <a:t>  По </a:t>
            </a:r>
            <a:r>
              <a:rPr lang="ru-RU" sz="1900" dirty="0" smtClean="0"/>
              <a:t>итогам внеплановых проверок выдано 11 предписаний</a:t>
            </a:r>
          </a:p>
          <a:p>
            <a:pPr algn="just">
              <a:buNone/>
            </a:pPr>
            <a:r>
              <a:rPr lang="ru-RU" sz="1900" dirty="0" smtClean="0"/>
              <a:t>   С</a:t>
            </a:r>
            <a:r>
              <a:rPr lang="ru-RU" sz="1900" dirty="0" smtClean="0"/>
              <a:t>оставлено: </a:t>
            </a:r>
          </a:p>
          <a:p>
            <a:pPr algn="just"/>
            <a:r>
              <a:rPr lang="ru-RU" sz="1900" dirty="0" smtClean="0"/>
              <a:t>6 протоколов </a:t>
            </a:r>
            <a:r>
              <a:rPr lang="ru-RU" sz="1900" dirty="0" smtClean="0"/>
              <a:t>по ст. 19.20 Кодекса Российской Федерации об административных правонарушениях. </a:t>
            </a:r>
          </a:p>
          <a:p>
            <a:pPr algn="just">
              <a:buNone/>
            </a:pPr>
            <a:r>
              <a:rPr lang="ru-RU" sz="1900" dirty="0" smtClean="0"/>
              <a:t>В 25 проверках не выявлено нарушений обязательных требований.</a:t>
            </a:r>
          </a:p>
        </p:txBody>
      </p:sp>
      <p:sp>
        <p:nvSpPr>
          <p:cNvPr id="3" name="Заголовок 2"/>
          <p:cNvSpPr>
            <a:spLocks noGrp="1"/>
          </p:cNvSpPr>
          <p:nvPr>
            <p:ph type="title"/>
          </p:nvPr>
        </p:nvSpPr>
        <p:spPr/>
        <p:txBody>
          <a:bodyPr/>
          <a:lstStyle/>
          <a:p>
            <a:pPr algn="ctr"/>
            <a:r>
              <a:rPr lang="ru-RU" dirty="0" smtClean="0"/>
              <a:t>Результаты проверок:</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pPr algn="just"/>
            <a:r>
              <a:rPr lang="ru-RU" sz="1500" dirty="0" smtClean="0"/>
              <a:t>Приказ Минздрава России от 21.03.2017 N 124н "Об утверждении порядка и сроков проведения профилактических медицинских осмотров граждан в целях выявления туберкулеза"</a:t>
            </a:r>
          </a:p>
          <a:p>
            <a:pPr algn="just"/>
            <a:r>
              <a:rPr lang="ru-RU" sz="1500" dirty="0" smtClean="0"/>
              <a:t>Приказ Минздрава России от 04.07.2017 N 379н "О внесении изменений в Порядок оказания медицинской помощи населению по профилю "онкология", утвержденный приказом Министерства здравоохранения Российской Федерации от 15 ноября 2012 г. N 915н«, которым установлены предельные сроки диагностики онкологических заболеваний и оказании специализированной медицинской помощи больным онкологического профиля.</a:t>
            </a:r>
          </a:p>
          <a:p>
            <a:pPr algn="just"/>
            <a:r>
              <a:rPr lang="ru-RU" sz="1500" dirty="0" smtClean="0"/>
              <a:t>Приказ Минздрава России от 10.08.2017 N 514н "О Порядке проведения профилактических медицинских осмотров несовершеннолетних"(вместе с "Порядком заполнения учетной формы N 030-ПО/у-17 "Карта профилактического медицинского осмотра несовершеннолетнего", "Порядком заполнения и сроки представления формы статистической отчетности N 030-ПО/о-17 "Сведения о профилактических медицинских осмотрах несовершеннолетних"), Порядок устанавливает правила проведения профилактических осмотров несовершеннолетних, правила комплексной оценки состояния здоровья несовершеннолетних, правила определения медицинских групп для занятия несовершеннолетних физической культурой. Утвержден перечень исследований при проведении профилактических медицинских осмотров несовершеннолетних и возрастные периоды, в которые проводятся профилактические медицинские осмотры.</a:t>
            </a:r>
          </a:p>
          <a:p>
            <a:pPr algn="just"/>
            <a:endParaRPr lang="ru-RU" sz="1500" dirty="0" smtClean="0"/>
          </a:p>
          <a:p>
            <a:pPr algn="just"/>
            <a:endParaRPr lang="ru-RU" dirty="0" smtClean="0"/>
          </a:p>
          <a:p>
            <a:pPr algn="just"/>
            <a:endParaRPr lang="ru-RU" dirty="0" smtClean="0"/>
          </a:p>
          <a:p>
            <a:endParaRPr lang="ru-RU" dirty="0"/>
          </a:p>
        </p:txBody>
      </p:sp>
      <p:sp>
        <p:nvSpPr>
          <p:cNvPr id="3" name="Заголовок 2"/>
          <p:cNvSpPr>
            <a:spLocks noGrp="1"/>
          </p:cNvSpPr>
          <p:nvPr>
            <p:ph type="title"/>
          </p:nvPr>
        </p:nvSpPr>
        <p:spPr/>
        <p:txBody>
          <a:bodyPr>
            <a:normAutofit fontScale="90000"/>
          </a:bodyPr>
          <a:lstStyle/>
          <a:p>
            <a:r>
              <a:rPr lang="ru-RU" dirty="0" smtClean="0"/>
              <a:t>Принятые нормативные правовые акты:</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259632" y="2708920"/>
            <a:ext cx="8229600" cy="1143000"/>
          </a:xfrm>
        </p:spPr>
        <p:txBody>
          <a:bodyPr/>
          <a:lstStyle/>
          <a:p>
            <a:r>
              <a:rPr lang="ru-RU" dirty="0" smtClean="0"/>
              <a:t>Спасибо за внимание!</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95536" y="2204864"/>
            <a:ext cx="8229600" cy="4525963"/>
          </a:xfrm>
        </p:spPr>
        <p:txBody>
          <a:bodyPr>
            <a:normAutofit/>
          </a:bodyPr>
          <a:lstStyle/>
          <a:p>
            <a:pPr algn="just"/>
            <a:r>
              <a:rPr lang="ru-RU" sz="1900" dirty="0" smtClean="0"/>
              <a:t>прав граждан;</a:t>
            </a:r>
          </a:p>
          <a:p>
            <a:pPr algn="just"/>
            <a:r>
              <a:rPr lang="ru-RU" sz="1900" dirty="0" smtClean="0"/>
              <a:t>порядков оказания медицинской помощи и стандартов медицинской помощи;</a:t>
            </a:r>
          </a:p>
          <a:p>
            <a:pPr algn="just"/>
            <a:r>
              <a:rPr lang="ru-RU" sz="1900" dirty="0" smtClean="0"/>
              <a:t>порядков проведения медицинских экспертиз, медицинских осмотров и медицинских освидетельствований;</a:t>
            </a:r>
          </a:p>
          <a:p>
            <a:pPr algn="just"/>
            <a:r>
              <a:rPr lang="ru-RU" sz="1900" dirty="0" smtClean="0"/>
              <a:t> ведомственного и внутреннего контроля качества и безопасности медицинской деятельности;</a:t>
            </a:r>
          </a:p>
          <a:p>
            <a:pPr algn="just"/>
            <a:endParaRPr lang="ru-RU" sz="1900" dirty="0"/>
          </a:p>
        </p:txBody>
      </p:sp>
      <p:sp>
        <p:nvSpPr>
          <p:cNvPr id="3" name="Заголовок 2"/>
          <p:cNvSpPr>
            <a:spLocks noGrp="1"/>
          </p:cNvSpPr>
          <p:nvPr>
            <p:ph type="title"/>
          </p:nvPr>
        </p:nvSpPr>
        <p:spPr/>
        <p:txBody>
          <a:bodyPr>
            <a:normAutofit/>
          </a:bodyPr>
          <a:lstStyle/>
          <a:p>
            <a:pPr algn="ctr"/>
            <a:r>
              <a:rPr lang="ru-RU" dirty="0" smtClean="0"/>
              <a:t>Проверки соблюдения:</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2060848"/>
            <a:ext cx="8229600" cy="4525963"/>
          </a:xfrm>
          <a:noFill/>
        </p:spPr>
        <p:txBody>
          <a:bodyPr>
            <a:normAutofit/>
          </a:bodyPr>
          <a:lstStyle/>
          <a:p>
            <a:r>
              <a:rPr lang="ru-RU" sz="1900" dirty="0" smtClean="0"/>
              <a:t>В 4 квартале 2017 г. отделом контроля и надзора за медицинской деятельностью Территориального органа </a:t>
            </a:r>
            <a:r>
              <a:rPr lang="ru-RU" sz="1900" dirty="0" err="1" smtClean="0"/>
              <a:t>Росздравнадзора</a:t>
            </a:r>
            <a:r>
              <a:rPr lang="ru-RU" sz="1900" dirty="0" smtClean="0"/>
              <a:t> по Сахалинской области в рамках государственного контроля качества и безопасности медицинской деятельности проведены плановые проверки в пяти медицинских организациях и ГКУ «Социально-реабилитационный центр «Родник». Выявлено 58 нарушений обязательных требований правовых актов в сфере здравоохранения, выдано 4 предписания.</a:t>
            </a:r>
          </a:p>
          <a:p>
            <a:endParaRPr lang="ru-RU" dirty="0"/>
          </a:p>
        </p:txBody>
      </p:sp>
      <p:sp>
        <p:nvSpPr>
          <p:cNvPr id="3" name="Заголовок 2"/>
          <p:cNvSpPr>
            <a:spLocks noGrp="1"/>
          </p:cNvSpPr>
          <p:nvPr>
            <p:ph type="title"/>
          </p:nvPr>
        </p:nvSpPr>
        <p:spPr/>
        <p:txBody>
          <a:bodyPr>
            <a:normAutofit fontScale="90000"/>
          </a:bodyPr>
          <a:lstStyle/>
          <a:p>
            <a:pPr algn="ctr"/>
            <a:r>
              <a:rPr lang="ru-RU" dirty="0" smtClean="0"/>
              <a:t>Проведенная </a:t>
            </a:r>
            <a:r>
              <a:rPr lang="ru-RU" dirty="0" err="1" smtClean="0"/>
              <a:t>Росздравнадзором</a:t>
            </a:r>
            <a:r>
              <a:rPr lang="ru-RU" dirty="0" smtClean="0"/>
              <a:t> работа:</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700808"/>
            <a:ext cx="8229600" cy="4525963"/>
          </a:xfrm>
        </p:spPr>
        <p:txBody>
          <a:bodyPr>
            <a:normAutofit/>
          </a:bodyPr>
          <a:lstStyle/>
          <a:p>
            <a:pPr algn="just">
              <a:buNone/>
            </a:pPr>
            <a:r>
              <a:rPr lang="ru-RU" sz="1900" dirty="0" smtClean="0"/>
              <a:t>Также Территориальным органом Росздравнадзора по Сахалинской области в рамках государственного контроля качества и безопасности медицинской деятельности проведены 38 внеплановых проверок, из которых:</a:t>
            </a:r>
          </a:p>
          <a:p>
            <a:r>
              <a:rPr lang="ru-RU" sz="1900" dirty="0" smtClean="0"/>
              <a:t>23 проверок – в связи с истечением срока ранее выданного предписания;</a:t>
            </a:r>
          </a:p>
          <a:p>
            <a:r>
              <a:rPr lang="ru-RU" sz="1900" dirty="0" smtClean="0"/>
              <a:t>13 проверок – в связи с поступлением в Территориальный орган </a:t>
            </a:r>
            <a:r>
              <a:rPr lang="ru-RU" sz="1900" dirty="0" err="1" smtClean="0"/>
              <a:t>Росздравнадзора</a:t>
            </a:r>
            <a:r>
              <a:rPr lang="ru-RU" sz="1900" dirty="0" smtClean="0"/>
              <a:t> по Сахалинской области информации о возникновении угрозы причинения или причинения вреда жизни и здоровью граждан;</a:t>
            </a:r>
          </a:p>
          <a:p>
            <a:r>
              <a:rPr lang="ru-RU" sz="1900" dirty="0" smtClean="0"/>
              <a:t>2 проверки – по вопросам организации и качества медицинской помощи.</a:t>
            </a:r>
          </a:p>
          <a:p>
            <a:pPr algn="just">
              <a:buFont typeface="Wingdings" pitchFamily="2" charset="2"/>
              <a:buChar char="§"/>
            </a:pPr>
            <a:endParaRPr lang="ru-RU" dirty="0" smtClean="0"/>
          </a:p>
          <a:p>
            <a:endParaRPr lang="ru-RU" dirty="0"/>
          </a:p>
        </p:txBody>
      </p:sp>
      <p:sp>
        <p:nvSpPr>
          <p:cNvPr id="3" name="Заголовок 2"/>
          <p:cNvSpPr>
            <a:spLocks noGrp="1"/>
          </p:cNvSpPr>
          <p:nvPr>
            <p:ph type="title"/>
          </p:nvPr>
        </p:nvSpPr>
        <p:spPr/>
        <p:txBody>
          <a:bodyPr>
            <a:normAutofit/>
          </a:bodyPr>
          <a:lstStyle/>
          <a:p>
            <a:pPr algn="ctr"/>
            <a:r>
              <a:rPr lang="ru-RU" sz="3200" dirty="0" smtClean="0"/>
              <a:t>Проведенная </a:t>
            </a:r>
            <a:r>
              <a:rPr lang="ru-RU" sz="3200" dirty="0" err="1" smtClean="0"/>
              <a:t>Росздравнадзором</a:t>
            </a:r>
            <a:r>
              <a:rPr lang="ru-RU" sz="3200" dirty="0" smtClean="0"/>
              <a:t> работа:</a:t>
            </a:r>
            <a:endParaRPr lang="ru-RU"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chor="ctr">
            <a:normAutofit fontScale="70000" lnSpcReduction="20000"/>
          </a:bodyPr>
          <a:lstStyle/>
          <a:p>
            <a:pPr marL="624078" indent="-514350" algn="just">
              <a:buNone/>
            </a:pPr>
            <a:r>
              <a:rPr lang="ru-RU" b="1" dirty="0" smtClean="0"/>
              <a:t>При проверках соблюдение медицинскими организациями и индивидуальными предпринимателями, осуществляющими медицинскую деятельность порядков оказания  медицинской  помощи:</a:t>
            </a:r>
          </a:p>
          <a:p>
            <a:pPr marL="624078" indent="-514350" algn="just">
              <a:buNone/>
            </a:pPr>
            <a:r>
              <a:rPr lang="ru-RU" dirty="0" smtClean="0"/>
              <a:t>Нарушение требований, установленных частью 1 статьи 37 Федерального закона №  323-ФЗ в части:</a:t>
            </a:r>
          </a:p>
          <a:p>
            <a:pPr lvl="0"/>
            <a:r>
              <a:rPr lang="ru-RU" dirty="0" smtClean="0"/>
              <a:t>нарушения стандартов оснащения;</a:t>
            </a:r>
          </a:p>
          <a:p>
            <a:pPr lvl="0"/>
            <a:r>
              <a:rPr lang="ru-RU" dirty="0" smtClean="0"/>
              <a:t>несоответствие укомплектованности медицинским персоналом согласно рекомендуемым штатным нормативам;</a:t>
            </a:r>
          </a:p>
          <a:p>
            <a:pPr lvl="0"/>
            <a:r>
              <a:rPr lang="ru-RU" dirty="0" smtClean="0"/>
              <a:t>нарушения требований к организации деятельности медицинской организации  (их структурных подразделений:  отделений,  кабинетов);</a:t>
            </a:r>
          </a:p>
          <a:p>
            <a:pPr lvl="0"/>
            <a:r>
              <a:rPr lang="ru-RU" dirty="0" smtClean="0"/>
              <a:t>несоблюдение Порядка оказания медицинской помощи несовершеннолетним, в т.ч. в период обучения и воспитания в образовательных учреждениях.</a:t>
            </a:r>
          </a:p>
          <a:p>
            <a:pPr marL="624078" indent="-514350">
              <a:buFont typeface="+mj-lt"/>
              <a:buAutoNum type="arabicPeriod"/>
            </a:pPr>
            <a:endParaRPr lang="ru-RU" dirty="0"/>
          </a:p>
        </p:txBody>
      </p:sp>
      <p:sp>
        <p:nvSpPr>
          <p:cNvPr id="3" name="Заголовок 2"/>
          <p:cNvSpPr>
            <a:spLocks noGrp="1"/>
          </p:cNvSpPr>
          <p:nvPr>
            <p:ph type="title"/>
          </p:nvPr>
        </p:nvSpPr>
        <p:spPr/>
        <p:txBody>
          <a:bodyPr>
            <a:normAutofit fontScale="90000"/>
          </a:bodyPr>
          <a:lstStyle/>
          <a:p>
            <a:pPr algn="ctr"/>
            <a:r>
              <a:rPr lang="ru-RU" dirty="0" smtClean="0"/>
              <a:t>Типичные нарушения обязательных требований</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62500" lnSpcReduction="20000"/>
          </a:bodyPr>
          <a:lstStyle/>
          <a:p>
            <a:pPr>
              <a:buNone/>
            </a:pPr>
            <a:r>
              <a:rPr lang="ru-RU" b="1" dirty="0" smtClean="0"/>
              <a:t>При проверках соблюдение медицинскими организациями и индивидуальными предпринимателями, осуществляющими медицинскую деятельность, порядков проведения медицинских экспертиз, медицинских осмотров и медицинских освидетельствований, выявлены следующие нарушения</a:t>
            </a:r>
            <a:endParaRPr lang="ru-RU" dirty="0" smtClean="0"/>
          </a:p>
          <a:p>
            <a:pPr lvl="0"/>
            <a:endParaRPr lang="ru-RU" dirty="0" smtClean="0"/>
          </a:p>
          <a:p>
            <a:pPr lvl="0"/>
            <a:r>
              <a:rPr lang="ru-RU" dirty="0" smtClean="0"/>
              <a:t>медицинских осмотров   (не  проводятся   </a:t>
            </a:r>
            <a:r>
              <a:rPr lang="ru-RU" dirty="0" err="1" smtClean="0"/>
              <a:t>послерейсовые</a:t>
            </a:r>
            <a:r>
              <a:rPr lang="ru-RU" dirty="0" smtClean="0"/>
              <a:t>  медицинские осмотры,  ведение  журнала  произвольное,   отсутствует  взаимодействие  с  первичным  звеном  здравоохранения);</a:t>
            </a:r>
          </a:p>
          <a:p>
            <a:pPr lvl="0"/>
            <a:r>
              <a:rPr lang="ru-RU" dirty="0" smtClean="0"/>
              <a:t>нарушения Порядка проведения медицинских осмотров профилактических:    зачастую не проводятся  в    требуемом  объеме    консультативные  осмотры   врачей  специалистов,     диагностические   мероприятия,   дополнительные исследования при наличие показаний, не направляются на 2 этап  диспансеризации,  с нарушениями  ведется медицинская  документация;</a:t>
            </a:r>
          </a:p>
          <a:p>
            <a:pPr lvl="0"/>
            <a:r>
              <a:rPr lang="ru-RU" dirty="0" smtClean="0"/>
              <a:t>нарушения    порядка проведения  экспертизы качества медицинской помощи, включая    нарушения  ведения  </a:t>
            </a:r>
            <a:r>
              <a:rPr lang="ru-RU" dirty="0" err="1" smtClean="0"/>
              <a:t>учетно</a:t>
            </a:r>
            <a:r>
              <a:rPr lang="ru-RU" dirty="0" smtClean="0"/>
              <a:t> – отчетной медицинской  документации.</a:t>
            </a:r>
          </a:p>
          <a:p>
            <a:pPr>
              <a:buFont typeface="Wingdings" pitchFamily="2" charset="2"/>
              <a:buChar char="§"/>
            </a:pPr>
            <a:endParaRPr lang="ru-RU" dirty="0"/>
          </a:p>
        </p:txBody>
      </p:sp>
      <p:sp>
        <p:nvSpPr>
          <p:cNvPr id="3" name="Заголовок 2"/>
          <p:cNvSpPr>
            <a:spLocks noGrp="1"/>
          </p:cNvSpPr>
          <p:nvPr>
            <p:ph type="title"/>
          </p:nvPr>
        </p:nvSpPr>
        <p:spPr/>
        <p:txBody>
          <a:bodyPr>
            <a:normAutofit fontScale="90000"/>
          </a:bodyPr>
          <a:lstStyle/>
          <a:p>
            <a:pPr algn="ctr"/>
            <a:r>
              <a:rPr lang="ru-RU" dirty="0" smtClean="0"/>
              <a:t>Типичные нарушения обязательных требований</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chor="ctr">
            <a:normAutofit/>
          </a:bodyPr>
          <a:lstStyle/>
          <a:p>
            <a:pPr>
              <a:buNone/>
            </a:pPr>
            <a:r>
              <a:rPr lang="ru-RU" sz="1900" b="1" dirty="0" smtClean="0"/>
              <a:t>Нарушения, выявленные по  итогам проверок по контролю за  соблюдением  стандартов  медицинской  помощи:</a:t>
            </a:r>
            <a:endParaRPr lang="ru-RU" sz="1900" dirty="0" smtClean="0"/>
          </a:p>
          <a:p>
            <a:pPr lvl="0"/>
            <a:r>
              <a:rPr lang="ru-RU" sz="1900" dirty="0" smtClean="0"/>
              <a:t>невыполнение   медицинских услуг, имеющих усредненную частоту предоставления   «единица»;</a:t>
            </a:r>
          </a:p>
          <a:p>
            <a:pPr lvl="0"/>
            <a:r>
              <a:rPr lang="ru-RU" sz="1900" dirty="0" smtClean="0"/>
              <a:t>отсутствие диагностических методик, внесенных в стандарт медицинской помощи;</a:t>
            </a:r>
          </a:p>
          <a:p>
            <a:pPr lvl="0"/>
            <a:r>
              <a:rPr lang="ru-RU" sz="1900" dirty="0" smtClean="0"/>
              <a:t>отсутствие лекарственных препаратов (ЖНВЛП), внесенных в стандарт медицинской помощи.</a:t>
            </a:r>
          </a:p>
          <a:p>
            <a:pPr>
              <a:buFont typeface="Wingdings" pitchFamily="2" charset="2"/>
              <a:buChar char="§"/>
            </a:pPr>
            <a:endParaRPr lang="ru-RU" dirty="0" smtClean="0"/>
          </a:p>
        </p:txBody>
      </p:sp>
      <p:sp>
        <p:nvSpPr>
          <p:cNvPr id="3" name="Заголовок 2"/>
          <p:cNvSpPr>
            <a:spLocks noGrp="1"/>
          </p:cNvSpPr>
          <p:nvPr>
            <p:ph type="title"/>
          </p:nvPr>
        </p:nvSpPr>
        <p:spPr/>
        <p:txBody>
          <a:bodyPr>
            <a:normAutofit fontScale="90000"/>
          </a:bodyPr>
          <a:lstStyle/>
          <a:p>
            <a:pPr algn="ctr"/>
            <a:r>
              <a:rPr lang="ru-RU" dirty="0" smtClean="0"/>
              <a:t>Типичные нарушения обязательных требований</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chor="ctr">
            <a:normAutofit/>
          </a:bodyPr>
          <a:lstStyle/>
          <a:p>
            <a:r>
              <a:rPr lang="ru-RU" sz="1900" b="1" dirty="0" smtClean="0"/>
              <a:t>При проведении проверок соблюдения  требований при организации и осуществления внутреннего контроля качества и безопасности медицинской деятельности выявлены следующие нарушения:</a:t>
            </a:r>
          </a:p>
          <a:p>
            <a:r>
              <a:rPr lang="ru-RU" sz="1900" dirty="0" smtClean="0"/>
              <a:t>Несоблюдения установленного, руководителями медицинских организаций порядка проведения внутреннего контроля;</a:t>
            </a:r>
          </a:p>
          <a:p>
            <a:r>
              <a:rPr lang="ru-RU" sz="1900" dirty="0" smtClean="0"/>
              <a:t>Несоблюдение порядка оформления результатов внутреннего контроля;</a:t>
            </a:r>
          </a:p>
          <a:p>
            <a:r>
              <a:rPr lang="ru-RU" sz="1900" dirty="0" smtClean="0"/>
              <a:t>Недостатки в работе врачебных комиссий медицинских организаций.</a:t>
            </a:r>
            <a:endParaRPr lang="ru-RU" sz="1900" dirty="0"/>
          </a:p>
        </p:txBody>
      </p:sp>
      <p:sp>
        <p:nvSpPr>
          <p:cNvPr id="3" name="Заголовок 2"/>
          <p:cNvSpPr>
            <a:spLocks noGrp="1"/>
          </p:cNvSpPr>
          <p:nvPr>
            <p:ph type="title"/>
          </p:nvPr>
        </p:nvSpPr>
        <p:spPr/>
        <p:txBody>
          <a:bodyPr>
            <a:normAutofit fontScale="90000"/>
          </a:bodyPr>
          <a:lstStyle/>
          <a:p>
            <a:pPr algn="ctr"/>
            <a:r>
              <a:rPr lang="ru-RU" dirty="0" smtClean="0"/>
              <a:t>Типичные нарушения обязательных требований</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79512" y="1196752"/>
            <a:ext cx="8301608" cy="4958011"/>
          </a:xfrm>
          <a:ln>
            <a:noFill/>
          </a:ln>
        </p:spPr>
        <p:txBody>
          <a:bodyPr anchor="b">
            <a:normAutofit fontScale="25000" lnSpcReduction="20000"/>
          </a:bodyPr>
          <a:lstStyle/>
          <a:p>
            <a:pPr>
              <a:buNone/>
            </a:pPr>
            <a:r>
              <a:rPr lang="ru-RU" sz="7600" b="1" dirty="0" smtClean="0"/>
              <a:t>Плановые проверки:</a:t>
            </a:r>
          </a:p>
          <a:p>
            <a:pPr algn="just">
              <a:buFont typeface="Wingdings" pitchFamily="2" charset="2"/>
              <a:buChar char="§"/>
            </a:pPr>
            <a:r>
              <a:rPr lang="ru-RU" sz="7600" dirty="0" smtClean="0"/>
              <a:t>Выдано 4 предписания об устранении выявленных нарушений;</a:t>
            </a:r>
          </a:p>
          <a:p>
            <a:pPr algn="just">
              <a:buNone/>
            </a:pPr>
            <a:r>
              <a:rPr lang="ru-RU" sz="7600" dirty="0" smtClean="0"/>
              <a:t>     Составлено: </a:t>
            </a:r>
          </a:p>
          <a:p>
            <a:pPr algn="just">
              <a:buFont typeface="Wingdings" pitchFamily="2" charset="2"/>
              <a:buChar char="§"/>
            </a:pPr>
            <a:r>
              <a:rPr lang="ru-RU" sz="7600" dirty="0" smtClean="0"/>
              <a:t>2</a:t>
            </a:r>
            <a:r>
              <a:rPr lang="ru-RU" sz="7600" dirty="0" smtClean="0">
                <a:effectLst>
                  <a:outerShdw blurRad="38100" dist="38100" dir="2700000" algn="tl">
                    <a:srgbClr val="000000">
                      <a:alpha val="43137"/>
                    </a:srgbClr>
                  </a:outerShdw>
                </a:effectLst>
              </a:rPr>
              <a:t> </a:t>
            </a:r>
            <a:r>
              <a:rPr lang="ru-RU" sz="7600" dirty="0" smtClean="0"/>
              <a:t>протокола по ч.1 ст. 19.20 (</a:t>
            </a:r>
            <a:r>
              <a:rPr lang="ru-RU" sz="7600" dirty="0"/>
              <a:t>Осуществление деятельности, не связанной с извлечением прибыли, без специального разрешения (лицензии), если такое разрешение (лицензия) обязательно (обязательна</a:t>
            </a:r>
            <a:r>
              <a:rPr lang="ru-RU" sz="7600" dirty="0" smtClean="0"/>
              <a:t>); </a:t>
            </a:r>
          </a:p>
          <a:p>
            <a:pPr algn="just">
              <a:buFont typeface="Wingdings" pitchFamily="2" charset="2"/>
              <a:buChar char="§"/>
            </a:pPr>
            <a:r>
              <a:rPr lang="ru-RU" sz="7600" dirty="0" smtClean="0"/>
              <a:t>2 протокола по ч. 2. 19.20 КоАП РФ (Осуществление деятельности, не связанной с извлечением прибыли, с нарушением требований и условий, предусмотренных специальным разрешением (лицензией), если такое разрешение (лицензия) обязательно (обязательна));</a:t>
            </a:r>
          </a:p>
          <a:p>
            <a:pPr algn="just">
              <a:buFont typeface="Wingdings" pitchFamily="2" charset="2"/>
              <a:buChar char="§"/>
            </a:pPr>
            <a:r>
              <a:rPr lang="ru-RU" sz="7600" dirty="0" smtClean="0"/>
              <a:t> 1 протокол по ч.1 ст. 6.30 </a:t>
            </a:r>
            <a:r>
              <a:rPr lang="ru-RU" sz="7600" dirty="0"/>
              <a:t> </a:t>
            </a:r>
            <a:r>
              <a:rPr lang="ru-RU" sz="7600" dirty="0" smtClean="0"/>
              <a:t>(Невыполнение </a:t>
            </a:r>
            <a:r>
              <a:rPr lang="ru-RU" sz="7600" dirty="0"/>
              <a:t>медицинской организацией обязанности об информировании граждан о возможности получения медицинской помощи в рамках программы государственных гарантий бесплатного оказания гражданам медицинской помощи и территориальных программ государственных гарантий бесплатного оказания гражданам медицинской </a:t>
            </a:r>
            <a:r>
              <a:rPr lang="ru-RU" sz="7600" dirty="0" smtClean="0"/>
              <a:t>помощи); </a:t>
            </a:r>
          </a:p>
          <a:p>
            <a:pPr algn="just">
              <a:buFont typeface="Wingdings" pitchFamily="2" charset="2"/>
              <a:buChar char="§"/>
            </a:pPr>
            <a:endParaRPr lang="ru-RU" dirty="0" smtClean="0"/>
          </a:p>
        </p:txBody>
      </p:sp>
      <p:sp>
        <p:nvSpPr>
          <p:cNvPr id="3" name="Заголовок 2"/>
          <p:cNvSpPr>
            <a:spLocks noGrp="1"/>
          </p:cNvSpPr>
          <p:nvPr>
            <p:ph type="title"/>
          </p:nvPr>
        </p:nvSpPr>
        <p:spPr/>
        <p:txBody>
          <a:bodyPr/>
          <a:lstStyle/>
          <a:p>
            <a:pPr algn="ctr"/>
            <a:r>
              <a:rPr lang="ru-RU" dirty="0" smtClean="0"/>
              <a:t>Результаты проверок:</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929</TotalTime>
  <Words>946</Words>
  <Application>Microsoft Office PowerPoint</Application>
  <PresentationFormat>Экран (4:3)</PresentationFormat>
  <Paragraphs>61</Paragraphs>
  <Slides>13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Открытая</vt:lpstr>
      <vt:lpstr>Правоприменительная практика осуществления государственного контроля качества и безопасности медицинской деятельности. Изменения нормативно-правовой базы.  </vt:lpstr>
      <vt:lpstr>Проверки соблюдения:</vt:lpstr>
      <vt:lpstr>Проведенная Росздравнадзором работа:</vt:lpstr>
      <vt:lpstr>Проведенная Росздравнадзором работа:</vt:lpstr>
      <vt:lpstr>Типичные нарушения обязательных требований</vt:lpstr>
      <vt:lpstr>Типичные нарушения обязательных требований</vt:lpstr>
      <vt:lpstr>Типичные нарушения обязательных требований</vt:lpstr>
      <vt:lpstr>Типичные нарушения обязательных требований</vt:lpstr>
      <vt:lpstr>Результаты проверок:</vt:lpstr>
      <vt:lpstr>Результаты проверок:</vt:lpstr>
      <vt:lpstr>Результаты проверок:</vt:lpstr>
      <vt:lpstr>Принятые нормативные правовые акты:</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я</dc:creator>
  <cp:lastModifiedBy>admin</cp:lastModifiedBy>
  <cp:revision>101</cp:revision>
  <dcterms:created xsi:type="dcterms:W3CDTF">2017-10-30T19:49:49Z</dcterms:created>
  <dcterms:modified xsi:type="dcterms:W3CDTF">2018-02-02T03:50:03Z</dcterms:modified>
</cp:coreProperties>
</file>