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0"/>
  </p:notesMasterIdLst>
  <p:sldIdLst>
    <p:sldId id="288" r:id="rId2"/>
    <p:sldId id="302" r:id="rId3"/>
    <p:sldId id="303" r:id="rId4"/>
    <p:sldId id="344" r:id="rId5"/>
    <p:sldId id="345" r:id="rId6"/>
    <p:sldId id="346" r:id="rId7"/>
    <p:sldId id="347" r:id="rId8"/>
    <p:sldId id="348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2" r:id="rId18"/>
    <p:sldId id="320" r:id="rId19"/>
    <p:sldId id="321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181" autoAdjust="0"/>
  </p:normalViewPr>
  <p:slideViewPr>
    <p:cSldViewPr>
      <p:cViewPr varScale="1">
        <p:scale>
          <a:sx n="93" d="100"/>
          <a:sy n="93" d="100"/>
        </p:scale>
        <p:origin x="-20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3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FE573-4187-41C3-8DC8-A225D2AC0B56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ADFD-EFC2-4D24-BBE4-7C609349A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4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вовлечение работников в управление, решение проблем. 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Партисипативность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предполагает участие работников в решении и анализе проблем, принятии решений и даже их реализации в той или 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иной форме. управление, направленное на раскрепощение творческой активности работника, создание простора для индивидуальных достижений талантливых людей; обеспечивает необходимое интегрирование оценочных усилий на единое коллективное действие.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AADFD-EFC2-4D24-BBE4-7C609349AC9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6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Медицинская организация, проводившая осмотр ребенка, направляет информацию о результатах осмотра медицинским работникам медицинского блока образовательной организации, где обучается ребенок.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необходимость утверждать дополнительный (уточненный) календарный план осмотров при изменении числа детей, подлежащих осмотрам;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AADFD-EFC2-4D24-BBE4-7C609349AC9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9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C96B7C0276025169314BF6E3E5997555A53E7DDD5C6C620E4EEFA0B2DC1BACACD1EE313941F8D9Ar770A" TargetMode="External"/><Relationship Id="rId2" Type="http://schemas.openxmlformats.org/officeDocument/2006/relationships/hyperlink" Target="consultantplus://offline/ref=DC96B7C0276025169314BF6E3E5997555A53E7DDD5C6C620E4EEFA0B2DrC71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DC96B7C0276025169314BF6E3E5997555A53E7DDD5C6C620E4EEFA0B2DC1BACACD1EE313941F8F98r77FA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ru-RU" sz="2400" dirty="0" smtClean="0"/>
              <a:t>ПУБЛИЧНЫЕ ОБСУЖДЕНИЯ </a:t>
            </a:r>
          </a:p>
          <a:p>
            <a:pPr algn="ctr"/>
            <a:r>
              <a:rPr lang="ru-RU" sz="2400" dirty="0" smtClean="0"/>
              <a:t>ПРАВОПРИМЕНИТЕЛЬНОЙ ПРАКТИКИ</a:t>
            </a:r>
            <a:endParaRPr lang="ru-RU" sz="2400" dirty="0"/>
          </a:p>
          <a:p>
            <a:pPr algn="ctr"/>
            <a:r>
              <a:rPr lang="ru-RU" sz="2400" dirty="0" smtClean="0"/>
              <a:t>Территориального органа Росздравнадзора </a:t>
            </a:r>
          </a:p>
          <a:p>
            <a:pPr algn="ctr"/>
            <a:r>
              <a:rPr lang="ru-RU" sz="2400" dirty="0" smtClean="0"/>
              <a:t>по Сахалинской области</a:t>
            </a:r>
          </a:p>
          <a:p>
            <a:pPr algn="ctr"/>
            <a:r>
              <a:rPr lang="ru-RU" sz="2400" dirty="0" smtClean="0"/>
              <a:t> за 4-й квартал 2017 года</a:t>
            </a:r>
          </a:p>
          <a:p>
            <a:pPr algn="ctr"/>
            <a:endParaRPr lang="ru-RU" sz="2400" dirty="0"/>
          </a:p>
          <a:p>
            <a:pPr algn="ctr"/>
            <a:r>
              <a:rPr lang="ru-RU" sz="2400" b="1" dirty="0" smtClean="0"/>
              <a:t>Изменения нормативной правовой документации, регламентирующей обязательные требования в здравоохранении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785786" y="4929198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Руководитель Территориального органа </a:t>
            </a:r>
          </a:p>
          <a:p>
            <a:pPr algn="ctr"/>
            <a:r>
              <a:rPr lang="ru-RU" sz="2000" dirty="0" smtClean="0"/>
              <a:t>Росздравнадзора по Сахалинской области </a:t>
            </a:r>
          </a:p>
          <a:p>
            <a:pPr algn="ctr"/>
            <a:r>
              <a:rPr lang="ru-RU" sz="2000" dirty="0" smtClean="0"/>
              <a:t>к. м. н. Покоев Александр Иванович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89844"/>
            <a:ext cx="7704856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sz="2000" dirty="0" smtClean="0"/>
              <a:t>В </a:t>
            </a:r>
            <a:r>
              <a:rPr lang="ru-RU" sz="2000" dirty="0"/>
              <a:t>целях идентификации и аутентификации участников дистанционного взаимодействия при оказании медицинской помощи с применением телемедицинских технологий используется </a:t>
            </a:r>
            <a:r>
              <a:rPr lang="ru-RU" sz="2000" b="1" dirty="0"/>
              <a:t>единая система идентификации и аутентификации.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	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/>
              <a:t>	</a:t>
            </a:r>
            <a:r>
              <a:rPr lang="ru-RU" sz="2000" dirty="0" smtClean="0"/>
              <a:t>Оказание </a:t>
            </a:r>
            <a:r>
              <a:rPr lang="ru-RU" sz="2000" dirty="0"/>
              <a:t>медицинской помощи с применением телемедицинских технологий осуществляется медицинскими работниками, </a:t>
            </a:r>
            <a:r>
              <a:rPr lang="ru-RU" sz="2000" b="1" dirty="0"/>
              <a:t>сведения о которых внесены в Федеральный регистр медицинских </a:t>
            </a:r>
            <a:r>
              <a:rPr lang="ru-RU" sz="2000" b="1" dirty="0" smtClean="0"/>
              <a:t>работников</a:t>
            </a:r>
            <a:r>
              <a:rPr lang="ru-RU" sz="2000" dirty="0" smtClean="0"/>
              <a:t>, </a:t>
            </a:r>
            <a:r>
              <a:rPr lang="ru-RU" sz="2000" dirty="0"/>
              <a:t>а также </a:t>
            </a:r>
            <a:r>
              <a:rPr lang="ru-RU" sz="2000" b="1" dirty="0"/>
              <a:t>при условии регистрации соответствующих медицинских организаций в Федеральном реестре медицинских организаций Единой государственной информационной системы в сфере </a:t>
            </a:r>
            <a:r>
              <a:rPr lang="ru-RU" sz="2000" b="1" dirty="0" smtClean="0"/>
              <a:t>здравоохранения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75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356651"/>
            <a:ext cx="799288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Медицинская </a:t>
            </a:r>
            <a:r>
              <a:rPr lang="ru-RU" dirty="0"/>
              <a:t>помощь с применением телемедицинских технологий </a:t>
            </a:r>
            <a:r>
              <a:rPr lang="ru-RU" b="1" dirty="0"/>
              <a:t>может оказываться в любых условиях</a:t>
            </a:r>
            <a:r>
              <a:rPr lang="ru-RU" dirty="0"/>
              <a:t>: вне медицинской организации, амбулаторно, в дневном стационаре, стационарно. Условия оказания помощи определяются фактическим местонахождением пациента</a:t>
            </a:r>
            <a:r>
              <a:rPr lang="ru-RU" dirty="0" smtClean="0"/>
              <a:t>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Консультации </a:t>
            </a:r>
            <a:r>
              <a:rPr lang="ru-RU" dirty="0"/>
              <a:t>(консилиумы врачей) с применением телемедицинских технологий </a:t>
            </a:r>
            <a:r>
              <a:rPr lang="ru-RU" b="1" dirty="0"/>
              <a:t>в экстренной форме осуществляются в сроки от 30 минут до 2 ч</a:t>
            </a:r>
            <a:r>
              <a:rPr lang="ru-RU" dirty="0"/>
              <a:t>асов с момента поступления запроса </a:t>
            </a:r>
            <a:r>
              <a:rPr lang="ru-RU" dirty="0" smtClean="0"/>
              <a:t>в </a:t>
            </a:r>
            <a:r>
              <a:rPr lang="ru-RU" dirty="0"/>
              <a:t>консультирующую медицинскую организацию и </a:t>
            </a:r>
            <a:r>
              <a:rPr lang="ru-RU" b="1" dirty="0"/>
              <a:t>от 3 до 24 часов с момента поступления запроса </a:t>
            </a:r>
            <a:r>
              <a:rPr lang="ru-RU" b="1" dirty="0" smtClean="0"/>
              <a:t>в </a:t>
            </a:r>
            <a:r>
              <a:rPr lang="ru-RU" b="1" dirty="0"/>
              <a:t>неотложной форме</a:t>
            </a:r>
            <a:r>
              <a:rPr lang="ru-RU" b="1" dirty="0" smtClean="0"/>
              <a:t>.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Исчисление </a:t>
            </a:r>
            <a:r>
              <a:rPr lang="ru-RU" dirty="0"/>
              <a:t>сроков при проведении консультаций (консилиумов врачей) в плановой форме осуществляется с момента поступления запроса на проведение такой консультации (консилиума врачей) и медицинской документации, необходимой для их проведения.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2924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5846"/>
            <a:ext cx="74168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Консультирующая </a:t>
            </a:r>
            <a:r>
              <a:rPr lang="ru-RU" dirty="0"/>
              <a:t>медицинская организация, а также организация, являющаяся оператором иных информационных систем, предоставляют пациенту и (или) его законному представителю в доступной форме, в том числе посредством размещения в информационно-телекоммуникационной сети "Интернет", следующую информацию: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а) о консультирующей медицинской организации, участвующей в оказании консультации: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наименование </a:t>
            </a:r>
            <a:r>
              <a:rPr lang="ru-RU" dirty="0"/>
              <a:t>консультирующей медицинской </a:t>
            </a:r>
            <a:r>
              <a:rPr lang="ru-RU" dirty="0" smtClean="0"/>
              <a:t>организации;</a:t>
            </a:r>
            <a:r>
              <a:rPr lang="en-US" dirty="0" smtClean="0"/>
              <a:t> </a:t>
            </a:r>
            <a:r>
              <a:rPr lang="ru-RU" dirty="0" smtClean="0"/>
              <a:t>место нахождения;</a:t>
            </a:r>
            <a:r>
              <a:rPr lang="en-US" dirty="0" smtClean="0"/>
              <a:t> </a:t>
            </a:r>
            <a:r>
              <a:rPr lang="ru-RU" dirty="0" smtClean="0"/>
              <a:t>контактная </a:t>
            </a:r>
            <a:r>
              <a:rPr lang="ru-RU" dirty="0"/>
              <a:t>информация (контактный телефон, адрес электронной почты);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 лицензия </a:t>
            </a:r>
            <a:r>
              <a:rPr lang="ru-RU" dirty="0"/>
              <a:t>на осуществление соответствующих видов деятельности;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перечень профилей оказания медицинской помощи с применением телемедицинских технологий;</a:t>
            </a:r>
          </a:p>
        </p:txBody>
      </p:sp>
    </p:spTree>
    <p:extLst>
      <p:ext uri="{BB962C8B-B14F-4D97-AF65-F5344CB8AC3E}">
        <p14:creationId xmlns:p14="http://schemas.microsoft.com/office/powerpoint/2010/main" val="31411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704856" cy="6046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б</a:t>
            </a:r>
            <a:r>
              <a:rPr lang="ru-RU" sz="2000" dirty="0" smtClean="0"/>
              <a:t>/ об </a:t>
            </a:r>
            <a:r>
              <a:rPr lang="ru-RU" sz="2000" dirty="0"/>
              <a:t>организации, являющейся оператором иных информационных систем: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наименование </a:t>
            </a:r>
            <a:r>
              <a:rPr lang="ru-RU" sz="2000" dirty="0"/>
              <a:t>организации;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место </a:t>
            </a:r>
            <a:r>
              <a:rPr lang="ru-RU" sz="2000" dirty="0"/>
              <a:t>нахождения;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контактная </a:t>
            </a:r>
            <a:r>
              <a:rPr lang="ru-RU" sz="2000" dirty="0"/>
              <a:t>информация (контактный телефон, адрес электронной почты);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место </a:t>
            </a:r>
            <a:r>
              <a:rPr lang="ru-RU" sz="2000" dirty="0"/>
              <a:t>хранения документации и сопутствующих документов, полученных в результате оказания медицинской помощи с применением телемедицинских технологий при дистанционном взаимодействии медицинских работников с пациентами и (или) их законными представителями (наименование информационной системы и наименование и контакты оператора информационной системы);</a:t>
            </a:r>
          </a:p>
        </p:txBody>
      </p:sp>
    </p:spTree>
    <p:extLst>
      <p:ext uri="{BB962C8B-B14F-4D97-AF65-F5344CB8AC3E}">
        <p14:creationId xmlns:p14="http://schemas.microsoft.com/office/powerpoint/2010/main" val="9806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772150"/>
            <a:ext cx="820891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dirty="0" smtClean="0"/>
              <a:t>в</a:t>
            </a:r>
            <a:r>
              <a:rPr lang="ru-RU" dirty="0"/>
              <a:t>) о консультанте, враче - участнике консилиума: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фамилия</a:t>
            </a:r>
            <a:r>
              <a:rPr lang="ru-RU" dirty="0"/>
              <a:t>, имя, отчество (при наличии);</a:t>
            </a:r>
          </a:p>
          <a:p>
            <a:pPr algn="just"/>
            <a:r>
              <a:rPr lang="ru-RU" dirty="0"/>
              <a:t>сведения об образовании (наименование образовательной организации, год окончания, специальность, квалификация, курсы повышения квалификации, сертификаты);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сведения </a:t>
            </a:r>
            <a:r>
              <a:rPr lang="ru-RU" dirty="0"/>
              <a:t>о медицинской организации (наименование, место нахождения, контактные данные) или сведения об индивидуальном предпринимателе, осуществляющем медицинскую деятельность на основании лицензии, а также сведения о лицензии на осуществление соответствующих видов деятельности;</a:t>
            </a:r>
          </a:p>
          <a:p>
            <a:pPr algn="just"/>
            <a:r>
              <a:rPr lang="ru-RU" dirty="0"/>
              <a:t>занимаемая должность в медицинской организации;</a:t>
            </a:r>
          </a:p>
          <a:p>
            <a:pPr algn="just"/>
            <a:r>
              <a:rPr lang="ru-RU" dirty="0"/>
              <a:t>стаж работы по специальности (лет);</a:t>
            </a:r>
          </a:p>
          <a:p>
            <a:pPr algn="just"/>
            <a:r>
              <a:rPr lang="ru-RU" dirty="0"/>
              <a:t>сведения о квалификационной категории, ученой степени;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сведения </a:t>
            </a:r>
            <a:r>
              <a:rPr lang="ru-RU" dirty="0"/>
              <a:t>о предыдущих местах работы по медицинской специальности (наименование организации, занимаемая должность, период работы (лет) (при наличии);</a:t>
            </a:r>
          </a:p>
          <a:p>
            <a:pPr algn="just"/>
            <a:r>
              <a:rPr lang="ru-RU" dirty="0"/>
              <a:t>существенные условия договора на оказание соответствующих услуг;</a:t>
            </a:r>
          </a:p>
          <a:p>
            <a:pPr algn="just"/>
            <a:r>
              <a:rPr lang="ru-RU" dirty="0"/>
              <a:t>график работы консультантов;</a:t>
            </a:r>
          </a:p>
        </p:txBody>
      </p:sp>
    </p:spTree>
    <p:extLst>
      <p:ext uri="{BB962C8B-B14F-4D97-AF65-F5344CB8AC3E}">
        <p14:creationId xmlns:p14="http://schemas.microsoft.com/office/powerpoint/2010/main" val="23089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7346"/>
            <a:ext cx="7776864" cy="586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г) сведения о порядке и условиях оказания медицинской помощи с применением телемедицинских технологий, включая: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-порядок </a:t>
            </a:r>
            <a:r>
              <a:rPr lang="ru-RU" dirty="0"/>
              <a:t>оформления информированного добровольного согласия пациента на медицинское вмешательство в соответствии с требованиями законодательства Российской Федерации;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-возможность </a:t>
            </a:r>
            <a:r>
              <a:rPr lang="ru-RU" dirty="0"/>
              <a:t>получения анонимной (или с использованием технологии </a:t>
            </a:r>
            <a:r>
              <a:rPr lang="ru-RU" dirty="0" err="1"/>
              <a:t>псевдонимизации</a:t>
            </a:r>
            <a:r>
              <a:rPr lang="ru-RU" dirty="0"/>
              <a:t>) платной консультации, за исключением случаев, предусмотренных законодательством Российской Федерации, и порядок получения таких консультаций;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-порядок </a:t>
            </a:r>
            <a:r>
              <a:rPr lang="ru-RU" dirty="0"/>
              <a:t>идентификации и аутентификации пациента (или его законного представителя) с использованием единой системы идентификации и аутентификации (обязательно в случае получения консультаций в рамках Программы государственных гарантий бесплатного оказания гражданам медицинской помощи);</a:t>
            </a:r>
          </a:p>
        </p:txBody>
      </p:sp>
    </p:spTree>
    <p:extLst>
      <p:ext uri="{BB962C8B-B14F-4D97-AF65-F5344CB8AC3E}">
        <p14:creationId xmlns:p14="http://schemas.microsoft.com/office/powerpoint/2010/main" val="19118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12845"/>
            <a:ext cx="7848872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-порядок </a:t>
            </a:r>
            <a:r>
              <a:rPr lang="ru-RU" dirty="0"/>
              <a:t>оформления согласия пациента на обработку персональных данных, данных о состоянии его здоровья в соответствии с требованиями законодательства Российской Федерации;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-возмездный </a:t>
            </a:r>
            <a:r>
              <a:rPr lang="ru-RU" dirty="0"/>
              <a:t>или безвозмездный характер консультации (платная, бесплатная);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-стоимость </a:t>
            </a:r>
            <a:r>
              <a:rPr lang="ru-RU" dirty="0"/>
              <a:t>оказания консультации и порядок ее оплаты (в случае оказания платной консультации);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-порядок </a:t>
            </a:r>
            <a:r>
              <a:rPr lang="ru-RU" dirty="0"/>
              <a:t>получения медицинского заключения по результатам проведенной консультации;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-технические </a:t>
            </a:r>
            <a:r>
              <a:rPr lang="ru-RU" dirty="0"/>
              <a:t>требования к электронным документам, предоставляемым пациентом (или его законным представителем) медицинскому работнику;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-режим </a:t>
            </a:r>
            <a:r>
              <a:rPr lang="ru-RU" dirty="0"/>
              <a:t>оказания медицинской организацией медицинской помощи с применением телемедицинских технологий;</a:t>
            </a:r>
          </a:p>
        </p:txBody>
      </p:sp>
    </p:spTree>
    <p:extLst>
      <p:ext uri="{BB962C8B-B14F-4D97-AF65-F5344CB8AC3E}">
        <p14:creationId xmlns:p14="http://schemas.microsoft.com/office/powerpoint/2010/main" val="42393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д) об информационных системах, используемых при консультации, и операторах указанных систем: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наименование </a:t>
            </a:r>
            <a:r>
              <a:rPr lang="ru-RU" sz="2000" dirty="0"/>
              <a:t>информационной системы;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наименование </a:t>
            </a:r>
            <a:r>
              <a:rPr lang="ru-RU" sz="2000" dirty="0"/>
              <a:t>и контакты оператора информационной системы, используемой при консультации;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место </a:t>
            </a:r>
            <a:r>
              <a:rPr lang="ru-RU" sz="2000" dirty="0"/>
              <a:t>хранения документации и сопутствующих документов, полученных в результате оказания медицинской помощи с применением телемедицинских технологий при дистанционном взаимодействии медицинских работников с пациентами и (или) их законными представителями (наименование информационной системы и наименование и контакты оператора информационной системы).</a:t>
            </a:r>
          </a:p>
        </p:txBody>
      </p:sp>
    </p:spTree>
    <p:extLst>
      <p:ext uri="{BB962C8B-B14F-4D97-AF65-F5344CB8AC3E}">
        <p14:creationId xmlns:p14="http://schemas.microsoft.com/office/powerpoint/2010/main" val="15478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1464647"/>
            <a:ext cx="8208912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000" b="1" dirty="0" smtClean="0"/>
              <a:t>Дистанционное </a:t>
            </a:r>
            <a:r>
              <a:rPr lang="ru-RU" sz="2000" b="1" dirty="0"/>
              <a:t>наблюдение за состоянием здоровья пациента назначается лечащим врачом</a:t>
            </a:r>
            <a:r>
              <a:rPr lang="ru-RU" sz="2000" dirty="0"/>
              <a:t>, включая программу и порядок дистанционного наблюдения, </a:t>
            </a:r>
            <a:r>
              <a:rPr lang="ru-RU" sz="2000" b="1" dirty="0"/>
              <a:t>по результатам очного приема (осмотра, консультации) и установления диагноза заболевания.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Участниками </a:t>
            </a:r>
            <a:r>
              <a:rPr lang="ru-RU" sz="2000" dirty="0"/>
              <a:t>дистанционного наблюдения за состоянием здоровья пациента </a:t>
            </a:r>
            <a:r>
              <a:rPr lang="ru-RU" sz="2000" dirty="0" smtClean="0"/>
              <a:t>являются: пациент </a:t>
            </a:r>
            <a:r>
              <a:rPr lang="ru-RU" sz="2000" dirty="0"/>
              <a:t>и (или) его законный представитель;</a:t>
            </a:r>
          </a:p>
          <a:p>
            <a:pPr algn="just"/>
            <a:r>
              <a:rPr lang="ru-RU" sz="2000" dirty="0" smtClean="0"/>
              <a:t>- лечащий </a:t>
            </a:r>
            <a:r>
              <a:rPr lang="ru-RU" sz="2000" dirty="0"/>
              <a:t>врач по случаю обращения, </a:t>
            </a:r>
            <a:r>
              <a:rPr lang="ru-RU" sz="2000" dirty="0" smtClean="0"/>
              <a:t>а </a:t>
            </a:r>
            <a:r>
              <a:rPr lang="ru-RU" sz="2000" dirty="0"/>
              <a:t>также, при необходимости, медицинский работник, осуществляющий дистанционное наблюдение и (или) экстренное реагирование при критическом отклонении показателей состояния здоровья пациента от предельных значений.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Дистанционное </a:t>
            </a:r>
            <a:r>
              <a:rPr lang="ru-RU" sz="2000" dirty="0"/>
              <a:t>наблюдение за состоянием здоровья пациента осуществляется с использованием Единой системы, и (или) государственной информационной системы в сфере здравоохранения субъекта Российской Федерации, и (или) медицинских информационных систем, и (или) иных информационных систем, предназначенных для сбора, хранения, обработки и предоставления информации, касающейся деятельности медицинских организаций и предоставляемых ими </a:t>
            </a:r>
            <a:r>
              <a:rPr lang="ru-RU" sz="2000" dirty="0" smtClean="0"/>
              <a:t>услуг.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	</a:t>
            </a:r>
            <a:r>
              <a:rPr lang="ru-RU" sz="2000" b="1" dirty="0" smtClean="0"/>
              <a:t>Лечащий </a:t>
            </a:r>
            <a:r>
              <a:rPr lang="ru-RU" sz="2000" b="1" dirty="0"/>
              <a:t>врач, назначивший дистанционное наблюдение за состоянием здоровья пациента, обязан обеспечить экстренное реагирование по месту нахождения пациента при критическом отклонении показателей состояния здоровья пациента от предельных значений.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	</a:t>
            </a:r>
            <a:r>
              <a:rPr lang="ru-RU" sz="2000" dirty="0" smtClean="0"/>
              <a:t>Документирование </a:t>
            </a:r>
            <a:r>
              <a:rPr lang="ru-RU" sz="2000" dirty="0"/>
              <a:t>информации о проведении консультации с применением телемедицинских технологий, включая внесение сведений в медицинскую документацию, осуществляется с использованием </a:t>
            </a:r>
            <a:r>
              <a:rPr lang="ru-RU" sz="2000" b="1" dirty="0"/>
              <a:t>усиленной квалифицированной электронной подписи.</a:t>
            </a:r>
          </a:p>
        </p:txBody>
      </p:sp>
    </p:spTree>
    <p:extLst>
      <p:ext uri="{BB962C8B-B14F-4D97-AF65-F5344CB8AC3E}">
        <p14:creationId xmlns:p14="http://schemas.microsoft.com/office/powerpoint/2010/main" val="32165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-910649"/>
            <a:ext cx="763284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Министерство </a:t>
            </a:r>
            <a:r>
              <a:rPr lang="ru-RU" b="1" dirty="0"/>
              <a:t>здравоохранения переходит к медицине четырех «П»</a:t>
            </a:r>
          </a:p>
          <a:p>
            <a:r>
              <a:rPr lang="ru-RU" b="1" dirty="0"/>
              <a:t>(заместитель министра здравоохранения Сергей Краевой - Гайдаровский форум 16 января 2018 года</a:t>
            </a:r>
            <a:r>
              <a:rPr lang="ru-RU" b="1" dirty="0" smtClean="0"/>
              <a:t>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000" dirty="0"/>
              <a:t>Первая «П» — это профилактика и здоровый образ жизни: антитабачный закон, пропагандистские кампании по привлечению к спорту, вакцинопрофилактика.</a:t>
            </a:r>
          </a:p>
          <a:p>
            <a:r>
              <a:rPr lang="ru-RU" sz="2000" b="1" dirty="0"/>
              <a:t> </a:t>
            </a:r>
          </a:p>
          <a:p>
            <a:r>
              <a:rPr lang="ru-RU" sz="2000" dirty="0"/>
              <a:t>Вторая «П» — это персонификация, или индивидуальная диагностика. </a:t>
            </a:r>
            <a:r>
              <a:rPr lang="ru-RU" sz="2000" dirty="0" smtClean="0"/>
              <a:t>В </a:t>
            </a:r>
            <a:r>
              <a:rPr lang="ru-RU" sz="2000" dirty="0"/>
              <a:t>том числе создание индивидуальных лекарств и вакцин.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Третья «П» — это предиктивная медицина, использующая информацию о генетике конкретного человека при выборе медицинских процедур. Такая медицина позволяет предвидеть тяжелые заболевания и отсрочить их </a:t>
            </a:r>
            <a:r>
              <a:rPr lang="ru-RU" sz="2000" dirty="0" smtClean="0"/>
              <a:t>или прибегнуть </a:t>
            </a:r>
            <a:r>
              <a:rPr lang="ru-RU" sz="2000" dirty="0"/>
              <a:t>к модификации генома.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Последняя «П» — «</a:t>
            </a:r>
            <a:r>
              <a:rPr lang="ru-RU" sz="2000" b="1" dirty="0" err="1" smtClean="0"/>
              <a:t>партисипативность</a:t>
            </a:r>
            <a:r>
              <a:rPr lang="ru-RU" sz="2000" b="1" dirty="0"/>
              <a:t>». Это метод организации коллектива, способствующий формированию отношений взаимной ответственности, сотрудничества.</a:t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586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3819138"/>
            <a:ext cx="7992888" cy="9710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algn="ctr"/>
            <a:r>
              <a:rPr lang="ru-RU" sz="1400" b="1" dirty="0" smtClean="0"/>
              <a:t>МИНИСТЕРСТВО </a:t>
            </a:r>
            <a:r>
              <a:rPr lang="ru-RU" sz="1400" b="1" dirty="0"/>
              <a:t>ЗДРАВООХРАНЕНИЯ РОССИЙСКОЙ ФЕДЕРАЦИИ</a:t>
            </a:r>
          </a:p>
          <a:p>
            <a:pPr algn="ctr"/>
            <a:r>
              <a:rPr lang="ru-RU" sz="1400" b="1" dirty="0"/>
              <a:t> </a:t>
            </a:r>
          </a:p>
          <a:p>
            <a:pPr algn="ctr"/>
            <a:r>
              <a:rPr lang="ru-RU" sz="1400" b="1" dirty="0"/>
              <a:t>ПРИКАЗ</a:t>
            </a:r>
          </a:p>
          <a:p>
            <a:pPr algn="ctr"/>
            <a:r>
              <a:rPr lang="ru-RU" sz="1400" b="1" dirty="0"/>
              <a:t>от 10 августа 2017 г. N 514н</a:t>
            </a:r>
          </a:p>
          <a:p>
            <a:pPr algn="ctr"/>
            <a:r>
              <a:rPr lang="ru-RU" sz="1400" b="1" dirty="0"/>
              <a:t> </a:t>
            </a:r>
          </a:p>
          <a:p>
            <a:pPr algn="ctr"/>
            <a:r>
              <a:rPr lang="ru-RU" sz="1400" b="1" dirty="0"/>
              <a:t>О ПОРЯДКЕ</a:t>
            </a:r>
          </a:p>
          <a:p>
            <a:pPr algn="ctr"/>
            <a:r>
              <a:rPr lang="ru-RU" sz="1400" b="1" dirty="0"/>
              <a:t>ПРОВЕДЕНИЯ ПРОФИЛАКТИЧЕСКИХ МЕДИЦИНСКИХ</a:t>
            </a:r>
          </a:p>
          <a:p>
            <a:pPr algn="ctr"/>
            <a:r>
              <a:rPr lang="ru-RU" sz="1400" b="1" dirty="0"/>
              <a:t>ОСМОТРОВ НЕСОВЕРШЕННОЛЕТНИХ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Настоящий </a:t>
            </a:r>
            <a:r>
              <a:rPr lang="ru-RU" dirty="0"/>
              <a:t>приказ вступает в силу с 1 января 2018 года.</a:t>
            </a:r>
          </a:p>
          <a:p>
            <a:r>
              <a:rPr lang="ru-RU" b="1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Информация </a:t>
            </a:r>
            <a:r>
              <a:rPr lang="ru-RU" dirty="0"/>
              <a:t>о состоянии здоровья несовершеннолетнего, полученная по результатам профилактического осмотра, </a:t>
            </a:r>
            <a:r>
              <a:rPr lang="ru-RU" b="1" dirty="0"/>
              <a:t>предоставляется несовершеннолетнему лично врачом, принимающим непосредственное участие в проведении профилактических осмотров</a:t>
            </a:r>
            <a:r>
              <a:rPr lang="ru-RU" dirty="0"/>
              <a:t>. В отношении несовершеннолетнего, не достигшего возраста, установленного частью 2 статьи 54 Федерального закона, информация о состоянии здоровья предоставляется его родителю или иному законному представителю.</a:t>
            </a:r>
          </a:p>
        </p:txBody>
      </p:sp>
    </p:spTree>
    <p:extLst>
      <p:ext uri="{BB962C8B-B14F-4D97-AF65-F5344CB8AC3E}">
        <p14:creationId xmlns:p14="http://schemas.microsoft.com/office/powerpoint/2010/main" val="36797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633650"/>
            <a:ext cx="82809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Профилактические </a:t>
            </a:r>
            <a:r>
              <a:rPr lang="ru-RU" dirty="0"/>
              <a:t>осмотры проводятся медицинскими организациями </a:t>
            </a:r>
            <a:r>
              <a:rPr lang="ru-RU" dirty="0" smtClean="0"/>
              <a:t>любой </a:t>
            </a:r>
            <a:r>
              <a:rPr lang="ru-RU" dirty="0"/>
              <a:t>организационно-правовой формы, оказывающими первичную медико-санитарную помощь несовершеннолетним и имеющими лицензию на </a:t>
            </a:r>
            <a:r>
              <a:rPr lang="ru-RU" dirty="0" smtClean="0"/>
              <a:t>работы </a:t>
            </a:r>
            <a:r>
              <a:rPr lang="ru-RU" dirty="0"/>
              <a:t>(оказание услуг</a:t>
            </a:r>
            <a:r>
              <a:rPr lang="ru-RU" dirty="0" smtClean="0"/>
              <a:t>):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по "медицинским осмотрам профилактическим", "педиатрии" или "общей врачебной практике (семейной медицине</a:t>
            </a:r>
            <a:r>
              <a:rPr lang="ru-RU" dirty="0" smtClean="0"/>
              <a:t>)",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"неврологии", "офтальмологии", "травматологии и ортопедии",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"</a:t>
            </a:r>
            <a:r>
              <a:rPr lang="ru-RU" dirty="0"/>
              <a:t>детской хирургии" или "хирургии</a:t>
            </a:r>
            <a:r>
              <a:rPr lang="ru-RU" dirty="0" smtClean="0"/>
              <a:t>", </a:t>
            </a:r>
            <a:r>
              <a:rPr lang="ru-RU" dirty="0"/>
              <a:t>"психиатрии", "стоматологии детской" или "стоматологии общей практики</a:t>
            </a:r>
            <a:r>
              <a:rPr lang="ru-RU" dirty="0" smtClean="0"/>
              <a:t>",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"</a:t>
            </a:r>
            <a:r>
              <a:rPr lang="ru-RU" dirty="0"/>
              <a:t>детской урологии-андрологии" или "урологии</a:t>
            </a:r>
            <a:r>
              <a:rPr lang="ru-RU" dirty="0" smtClean="0"/>
              <a:t>", </a:t>
            </a:r>
            <a:r>
              <a:rPr lang="ru-RU" dirty="0"/>
              <a:t>"детской эндокринологии" или "эндокринологии</a:t>
            </a:r>
            <a:r>
              <a:rPr lang="ru-RU" dirty="0" smtClean="0"/>
              <a:t>",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"</a:t>
            </a:r>
            <a:r>
              <a:rPr lang="ru-RU" dirty="0"/>
              <a:t>оториноларингологии (за исключением </a:t>
            </a:r>
            <a:r>
              <a:rPr lang="ru-RU" dirty="0" err="1"/>
              <a:t>кохлеарной</a:t>
            </a:r>
            <a:r>
              <a:rPr lang="ru-RU" dirty="0"/>
              <a:t> имплантации)",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"</a:t>
            </a:r>
            <a:r>
              <a:rPr lang="ru-RU" dirty="0"/>
              <a:t>акушерству и гинекологии (за исключением использования вспомогательных репродуктивных технологий)", "лабораторной диагностике", "клинической лабораторной диагностике",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"</a:t>
            </a:r>
            <a:r>
              <a:rPr lang="ru-RU" dirty="0"/>
              <a:t>функциональной диагностике", "ультразвуковой диагностике" и "рентгенологии".</a:t>
            </a:r>
          </a:p>
        </p:txBody>
      </p:sp>
    </p:spTree>
    <p:extLst>
      <p:ext uri="{BB962C8B-B14F-4D97-AF65-F5344CB8AC3E}">
        <p14:creationId xmlns:p14="http://schemas.microsoft.com/office/powerpoint/2010/main" val="9081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89844"/>
            <a:ext cx="7614592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В случае если у медицинской организации, имеющей лицензию на осуществление медицинской деятельности, </a:t>
            </a:r>
            <a:r>
              <a:rPr lang="ru-RU" sz="2000" b="1" dirty="0"/>
              <a:t>предусматривающую выполнение работ (оказание услуг) по "медицинским осмотрам профилактическим", "педиатрии" или "общей врачебной практике (семейной медицине)"</a:t>
            </a:r>
            <a:r>
              <a:rPr lang="ru-RU" sz="2000" dirty="0"/>
              <a:t>, отсутствует лицензия на медицинскую деятельность в части выполнения иных работ (услуг</a:t>
            </a:r>
            <a:r>
              <a:rPr lang="ru-RU" sz="2000" dirty="0" smtClean="0"/>
              <a:t>), </a:t>
            </a:r>
            <a:r>
              <a:rPr lang="ru-RU" sz="2000" dirty="0"/>
              <a:t>указанная медицинская организация заключает договор для проведения профилактических осмотров с иными медицинскими организациями, имеющими лицензию на осуществление медицинской деятельности в части выполнения требуемых работ (услуг).</a:t>
            </a:r>
          </a:p>
        </p:txBody>
      </p:sp>
    </p:spTree>
    <p:extLst>
      <p:ext uri="{BB962C8B-B14F-4D97-AF65-F5344CB8AC3E}">
        <p14:creationId xmlns:p14="http://schemas.microsoft.com/office/powerpoint/2010/main" val="17088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152956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В случае если в медицинской организации отсутствует: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/>
              <a:t>врач </a:t>
            </a:r>
            <a:r>
              <a:rPr lang="ru-RU" sz="2000" dirty="0"/>
              <a:t>- детский уролог-</a:t>
            </a:r>
            <a:r>
              <a:rPr lang="ru-RU" sz="2000" dirty="0" err="1"/>
              <a:t>андролог</a:t>
            </a:r>
            <a:r>
              <a:rPr lang="ru-RU" sz="2000" dirty="0"/>
              <a:t>, то в проведении </a:t>
            </a:r>
            <a:r>
              <a:rPr lang="ru-RU" sz="2000" dirty="0" err="1"/>
              <a:t>профосмотра</a:t>
            </a:r>
            <a:r>
              <a:rPr lang="ru-RU" sz="2000" dirty="0"/>
              <a:t> участвует врач-уролог или врач - детский хирург, прошедший обучение по программам ДПО в части </a:t>
            </a:r>
            <a:r>
              <a:rPr lang="ru-RU" sz="2000" b="1" dirty="0"/>
              <a:t>особенностей урологических заболеваний у детей</a:t>
            </a:r>
            <a:r>
              <a:rPr lang="ru-RU" sz="2000" dirty="0"/>
              <a:t>, при этом медицинская организация должна иметь лицензию по "урологии" или "детской хирургии</a:t>
            </a:r>
            <a:r>
              <a:rPr lang="ru-RU" sz="2000" dirty="0" smtClean="0"/>
              <a:t>";</a:t>
            </a: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dirty="0"/>
              <a:t>2) врач-стоматолог детский - участвует врач-стоматолог, прошедший обучение в части особенностей стоматологических заболеваний у детей, при наличии лицензии по "стоматологии общей практики";</a:t>
            </a:r>
          </a:p>
        </p:txBody>
      </p:sp>
    </p:spTree>
    <p:extLst>
      <p:ext uri="{BB962C8B-B14F-4D97-AF65-F5344CB8AC3E}">
        <p14:creationId xmlns:p14="http://schemas.microsoft.com/office/powerpoint/2010/main" val="15631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28343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- врач </a:t>
            </a:r>
            <a:r>
              <a:rPr lang="ru-RU" sz="2000" dirty="0"/>
              <a:t>- детский эндокринолог - участвует врач-эндокринолог, прошедший обучение в части особенностей эндокринологических заболеваний у детей, при наличии </a:t>
            </a:r>
            <a:r>
              <a:rPr lang="ru-RU" sz="2000" dirty="0" smtClean="0"/>
              <a:t>лицензии </a:t>
            </a:r>
            <a:r>
              <a:rPr lang="ru-RU" sz="2000" dirty="0"/>
              <a:t>по "эндокринологии";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врач-психиатр </a:t>
            </a:r>
            <a:r>
              <a:rPr lang="ru-RU" sz="2000" dirty="0"/>
              <a:t>детский (врач-психиатр подростковый) - участвует врач-психиатр, прошедший обучение в части особенностей психических расстройств и расстройств поведения у детей, при наличии лицензии по "психиатрии";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- врач </a:t>
            </a:r>
            <a:r>
              <a:rPr lang="ru-RU" sz="2000" dirty="0"/>
              <a:t>- детский хирург - участвует врач-хирург, прошедший обучение в части особенностей хирургических заболеваний у детей, при наличии лицензии по "хирургии".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68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218152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Профилактические </a:t>
            </a:r>
            <a:r>
              <a:rPr lang="ru-RU" sz="2000" dirty="0"/>
              <a:t>осмотры обучающихся в образовательных организациях, реализующих основные общеобразовательные программы, образовательные программы среднего профессионального образования, </a:t>
            </a:r>
            <a:r>
              <a:rPr lang="ru-RU" sz="2000" b="1" dirty="0"/>
              <a:t>осуществляются в образовательной организации либо в случаях, установленных органами государственной власти субъектов Российской Федерации, в медицинской организации.</a:t>
            </a:r>
            <a:r>
              <a:rPr lang="ru-RU" sz="2000" dirty="0"/>
              <a:t> Для прохождения профилактических осмотров обучающихся в образовательной организации эта образовательная организация обязана предоставить безвозмездно медицинской организации помещение, </a:t>
            </a:r>
            <a:r>
              <a:rPr lang="ru-RU" sz="2000" b="1" dirty="0"/>
              <a:t>соответствующее условиям и требованиям для оказания указанной помощи </a:t>
            </a:r>
            <a:r>
              <a:rPr lang="ru-RU" sz="2000" dirty="0" smtClean="0"/>
              <a:t>&lt;</a:t>
            </a:r>
            <a:r>
              <a:rPr lang="ru-RU" sz="2000" dirty="0"/>
              <a:t>1</a:t>
            </a:r>
            <a:r>
              <a:rPr lang="ru-RU" sz="2000" dirty="0" smtClean="0"/>
              <a:t>&gt;.</a:t>
            </a:r>
            <a:endParaRPr lang="ru-RU" sz="2000" dirty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&lt;1&gt; </a:t>
            </a:r>
            <a:r>
              <a:rPr lang="ru-RU" b="1" dirty="0"/>
              <a:t>Статья 41 Федерального закона от 29 декабря 2012 г. N 273-ФЗ "Об образовании в Российской Федерации" </a:t>
            </a:r>
          </a:p>
        </p:txBody>
      </p:sp>
    </p:spTree>
    <p:extLst>
      <p:ext uri="{BB962C8B-B14F-4D97-AF65-F5344CB8AC3E}">
        <p14:creationId xmlns:p14="http://schemas.microsoft.com/office/powerpoint/2010/main" val="10212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8847"/>
            <a:ext cx="7848872" cy="678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	Врач</a:t>
            </a:r>
            <a:r>
              <a:rPr lang="ru-RU" sz="2000" dirty="0"/>
              <a:t>, ответственный за проведение профилактического осмотра, </a:t>
            </a:r>
            <a:r>
              <a:rPr lang="ru-RU" sz="2000" b="1" dirty="0"/>
              <a:t>не позднее чем за 5 рабочих дней до начала его проведения обязан обеспечить оформление </a:t>
            </a:r>
            <a:r>
              <a:rPr lang="ru-RU" sz="2000" b="1" dirty="0" smtClean="0"/>
              <a:t>информированного </a:t>
            </a:r>
            <a:r>
              <a:rPr lang="ru-RU" sz="2000" b="1" dirty="0"/>
              <a:t>добровольного согласия несовершеннолетнего</a:t>
            </a:r>
            <a:r>
              <a:rPr lang="ru-RU" sz="2000" dirty="0"/>
              <a:t> (его родителя или иного законного представителя) на проведение профилактического осмотра </a:t>
            </a:r>
            <a:r>
              <a:rPr lang="ru-RU" sz="2000" dirty="0" smtClean="0"/>
              <a:t>и </a:t>
            </a:r>
            <a:r>
              <a:rPr lang="ru-RU" sz="2000" dirty="0"/>
              <a:t>вручить (направить) несовершеннолетнему (родителю или иному законному представителю) оформленное информированное согласие и направление на профилактический </a:t>
            </a:r>
            <a:r>
              <a:rPr lang="ru-RU" sz="2000" b="1" dirty="0"/>
              <a:t>осмотр с указанием перечня осмотров врачами-специалистами и исследований, а также даты, времени и места их </a:t>
            </a:r>
            <a:r>
              <a:rPr lang="ru-RU" sz="2000" b="1" dirty="0" smtClean="0"/>
              <a:t>проведения.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	</a:t>
            </a:r>
            <a:r>
              <a:rPr lang="ru-RU" sz="2000" dirty="0" smtClean="0"/>
              <a:t>В </a:t>
            </a:r>
            <a:r>
              <a:rPr lang="ru-RU" sz="2000" dirty="0"/>
              <a:t>день прохождения профилактического осмотра несовершеннолетний прибывает в место проведения профилактического осмотра и представляет направление на профилактический осмотр и информированное согласие.</a:t>
            </a:r>
          </a:p>
        </p:txBody>
      </p:sp>
    </p:spTree>
    <p:extLst>
      <p:ext uri="{BB962C8B-B14F-4D97-AF65-F5344CB8AC3E}">
        <p14:creationId xmlns:p14="http://schemas.microsoft.com/office/powerpoint/2010/main" val="32921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89844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МИНИСТЕРСТВО ЗДРАВООХРАНЕНИЯ РОССИЙСКОЙ ФЕДЕРАЦИИ</a:t>
            </a:r>
          </a:p>
          <a:p>
            <a:pPr algn="ctr"/>
            <a:r>
              <a:rPr lang="ru-RU" b="1" dirty="0"/>
              <a:t> </a:t>
            </a:r>
          </a:p>
          <a:p>
            <a:pPr algn="ctr"/>
            <a:r>
              <a:rPr lang="ru-RU" b="1" dirty="0"/>
              <a:t>ПРИКАЗ</a:t>
            </a:r>
          </a:p>
          <a:p>
            <a:pPr algn="ctr"/>
            <a:r>
              <a:rPr lang="ru-RU" b="1" dirty="0"/>
              <a:t>от 26 октября 2017 г. N 869н</a:t>
            </a:r>
          </a:p>
          <a:p>
            <a:pPr algn="ctr"/>
            <a:r>
              <a:rPr lang="ru-RU" b="1" dirty="0"/>
              <a:t> </a:t>
            </a:r>
          </a:p>
          <a:p>
            <a:pPr algn="ctr"/>
            <a:r>
              <a:rPr lang="ru-RU" b="1" dirty="0"/>
              <a:t>ОБ УТВЕРЖДЕНИИ ПОРЯДКА</a:t>
            </a:r>
          </a:p>
          <a:p>
            <a:pPr algn="ctr"/>
            <a:r>
              <a:rPr lang="ru-RU" b="1" dirty="0"/>
              <a:t>ПРОВЕДЕНИЯ ДИСПАНСЕРИЗАЦИИ ОПРЕДЕЛЕННЫХ ГРУПП</a:t>
            </a:r>
          </a:p>
          <a:p>
            <a:pPr algn="ctr"/>
            <a:r>
              <a:rPr lang="ru-RU" b="1" dirty="0"/>
              <a:t>ВЗРОСЛОГО НАСЕЛЕНИЯ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sz="2400" b="1" i="1" dirty="0" smtClean="0"/>
              <a:t>охват </a:t>
            </a:r>
            <a:r>
              <a:rPr lang="ru-RU" sz="2400" b="1" i="1" dirty="0"/>
              <a:t>граждан с впервые выявленными болезнями системы кровообращения, высоким и очень высоким абсолютным сердечно-сосудистым риском диспансерным наблюдением, не менее 80% от общего их числа.</a:t>
            </a:r>
          </a:p>
        </p:txBody>
      </p:sp>
    </p:spTree>
    <p:extLst>
      <p:ext uri="{BB962C8B-B14F-4D97-AF65-F5344CB8AC3E}">
        <p14:creationId xmlns:p14="http://schemas.microsoft.com/office/powerpoint/2010/main" val="19988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136339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МИНИСТЕРСТВО ЗДРАВООХРАНЕНИЯ РОССИЙСКОЙ ФЕДЕРАЦИИ</a:t>
            </a:r>
          </a:p>
          <a:p>
            <a:pPr algn="ctr"/>
            <a:r>
              <a:rPr lang="ru-RU" b="1" dirty="0"/>
              <a:t> </a:t>
            </a:r>
          </a:p>
          <a:p>
            <a:pPr algn="ctr"/>
            <a:r>
              <a:rPr lang="ru-RU" b="1" dirty="0"/>
              <a:t>ПИСЬМО</a:t>
            </a:r>
          </a:p>
          <a:p>
            <a:pPr algn="ctr"/>
            <a:r>
              <a:rPr lang="ru-RU" b="1" dirty="0"/>
              <a:t>от 8 декабря 2017 г. N 15-4/4523-07</a:t>
            </a:r>
          </a:p>
          <a:p>
            <a:pPr algn="ctr"/>
            <a:r>
              <a:rPr lang="ru-RU" b="1" dirty="0"/>
              <a:t> </a:t>
            </a:r>
          </a:p>
          <a:p>
            <a:pPr algn="ctr"/>
            <a:r>
              <a:rPr lang="ru-RU" b="1" dirty="0"/>
              <a:t>О ЛИЦЕНЗИРОВАНИИ</a:t>
            </a:r>
          </a:p>
          <a:p>
            <a:pPr algn="ctr"/>
            <a:r>
              <a:rPr lang="ru-RU" b="1" dirty="0"/>
              <a:t>МЕДИЦИНСКОЙ ДЕЯТЕЛЬНОСТИ ПО АКУШЕРСТВУ И ГИНЕКОЛОГИИ</a:t>
            </a:r>
          </a:p>
        </p:txBody>
      </p:sp>
    </p:spTree>
    <p:extLst>
      <p:ext uri="{BB962C8B-B14F-4D97-AF65-F5344CB8AC3E}">
        <p14:creationId xmlns:p14="http://schemas.microsoft.com/office/powerpoint/2010/main" val="28173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7346"/>
            <a:ext cx="7704856" cy="650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В случае, если медицинская организация осуществляет медицинскую деятельность в рамках действующей лицензии по работе (услуге): "акушерство и гинекология (за исключением использования вспомогательных репродуктивных технологий)", </a:t>
            </a:r>
            <a:r>
              <a:rPr lang="ru-RU" sz="2000" b="1" dirty="0"/>
              <a:t>при этом не осуществляет и не планирует осуществлять искусственное прерывание беременности - переоформление лицензии </a:t>
            </a:r>
            <a:r>
              <a:rPr lang="ru-RU" sz="2000" dirty="0"/>
              <a:t>на осуществление медицинской деятельности по работе (услуге): "акушерство и гинекология (за исключением использования вспомогательных репродуктивных технологий)" на лицензию по работе (услуге): "акушерство и гинекология (за исключением использования вспомогательных репродуктивных технологий и искусственного прерывания беременности)" </a:t>
            </a:r>
            <a:r>
              <a:rPr lang="ru-RU" sz="2000" b="1" dirty="0"/>
              <a:t>может осуществляться без проведения внеплановых выездных проверок соблюдения лицензионных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6315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1049149"/>
            <a:ext cx="7848872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algn="ctr"/>
            <a:r>
              <a:rPr lang="ru-RU" sz="1400" b="1" dirty="0" smtClean="0"/>
              <a:t>ПРАВИТЕЛЬСТВО </a:t>
            </a:r>
            <a:r>
              <a:rPr lang="ru-RU" sz="1400" b="1" dirty="0"/>
              <a:t>РОССИЙСКОЙ ФЕДЕРАЦИИ</a:t>
            </a:r>
          </a:p>
          <a:p>
            <a:pPr algn="ctr"/>
            <a:r>
              <a:rPr lang="ru-RU" sz="1400" b="1" dirty="0"/>
              <a:t> </a:t>
            </a:r>
            <a:r>
              <a:rPr lang="ru-RU" sz="1400" b="1" dirty="0" smtClean="0"/>
              <a:t>ПОСТАНОВЛЕНИЕ        от </a:t>
            </a:r>
            <a:r>
              <a:rPr lang="ru-RU" sz="1400" b="1" dirty="0"/>
              <a:t>16 декабря 2017 г. N 1571</a:t>
            </a:r>
          </a:p>
          <a:p>
            <a:pPr algn="ctr"/>
            <a:r>
              <a:rPr lang="ru-RU" sz="1400" b="1" dirty="0"/>
              <a:t> </a:t>
            </a:r>
          </a:p>
          <a:p>
            <a:pPr algn="ctr"/>
            <a:r>
              <a:rPr lang="ru-RU" sz="1400" b="1" dirty="0"/>
              <a:t>О ВНЕСЕНИИ ИЗМЕНЕНИЙ</a:t>
            </a:r>
          </a:p>
          <a:p>
            <a:pPr algn="ctr"/>
            <a:r>
              <a:rPr lang="ru-RU" sz="1400" b="1" dirty="0"/>
              <a:t>В ПОЛОЖЕНИЕ О ГОСУДАРСТВЕННОМ КОНТРОЛЕ КАЧЕСТВА</a:t>
            </a:r>
          </a:p>
          <a:p>
            <a:pPr algn="ctr"/>
            <a:r>
              <a:rPr lang="ru-RU" sz="1400" b="1" dirty="0"/>
              <a:t>И БЕЗОПАСНОСТИ МЕДИЦИНСКОЙ ДЕЯТЕЛЬНОСТИ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соответствии с Федеральным законом "О внесении изменений в Федеральный закон "О социальной защите инвалидов в Российской Федерации" Правительство Российской Федерации постановляет:</a:t>
            </a:r>
          </a:p>
          <a:p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1</a:t>
            </a:r>
            <a:r>
              <a:rPr lang="ru-RU" dirty="0"/>
              <a:t>. Подпункт "а" пункта 3 и подпункт "а" пункта 11 Положения о государственном контроле качества и безопасности медицинской деятельности, утвержденного постановлением Правительства Российской Федерации от 12 ноября 2012 г. N 1152 "Об утверждении Положения о государственном контроле качества и безопасности медицинской деятельности" </a:t>
            </a:r>
            <a:r>
              <a:rPr lang="ru-RU" dirty="0" smtClean="0"/>
              <a:t> дополнить </a:t>
            </a:r>
            <a:r>
              <a:rPr lang="ru-RU" dirty="0"/>
              <a:t>словами ", </a:t>
            </a:r>
            <a:r>
              <a:rPr lang="ru-RU" b="1" dirty="0"/>
              <a:t>в том числе доступности для инвалидов объектов инфраструктуры и предоставляемых услуг в указанной сфере".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3. Настоящее постановление вступает в силу с 1 января 2018 г.</a:t>
            </a:r>
          </a:p>
        </p:txBody>
      </p:sp>
    </p:spTree>
    <p:extLst>
      <p:ext uri="{BB962C8B-B14F-4D97-AF65-F5344CB8AC3E}">
        <p14:creationId xmlns:p14="http://schemas.microsoft.com/office/powerpoint/2010/main" val="42850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772150"/>
            <a:ext cx="792088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случае, если медицинская организация в рамках действующей лицензии на осуществление медицинской деятельности по работе (услуге): "акушерство и гинекология (за исключением использования вспомогательных репродуктивных технологий)" </a:t>
            </a:r>
            <a:r>
              <a:rPr lang="ru-RU" sz="2000" b="1" dirty="0"/>
              <a:t>осуществляет и планирует осуществлять искусственное прерывание беременности, переоформление лицензии</a:t>
            </a:r>
            <a:r>
              <a:rPr lang="ru-RU" sz="2000" dirty="0"/>
              <a:t> на осуществление медицинской деятельности по работе (услуге): "акушерство и гинекология (за исключением использования вспомогательных репродуктивных технологий)" на лицензию на осуществление медицинской деятельности по "акушерству и гинекологии (искусственному прерыванию беременности)" </a:t>
            </a:r>
            <a:r>
              <a:rPr lang="ru-RU" sz="2000" b="1" dirty="0"/>
              <a:t>может осуществляться без проведения внеплановых выездных проверок соблюдения лицензионных требований при условии предоставления медицинской организацией сведений формы N 13 </a:t>
            </a:r>
            <a:r>
              <a:rPr lang="ru-RU" sz="2000" dirty="0"/>
              <a:t>федерального государственного статистического наблюдения "Сведения о беременности с абортивным </a:t>
            </a:r>
            <a:r>
              <a:rPr lang="ru-RU" sz="2000" dirty="0" smtClean="0"/>
              <a:t>исходом«, подтверждающей</a:t>
            </a:r>
            <a:r>
              <a:rPr lang="ru-RU" sz="2000" dirty="0"/>
              <a:t>, что заявляемая работа (услуга) не является новой и осуществлялась медицинской организацией ранее.</a:t>
            </a:r>
          </a:p>
        </p:txBody>
      </p:sp>
    </p:spTree>
    <p:extLst>
      <p:ext uri="{BB962C8B-B14F-4D97-AF65-F5344CB8AC3E}">
        <p14:creationId xmlns:p14="http://schemas.microsoft.com/office/powerpoint/2010/main" val="13593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776864" cy="6046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В </a:t>
            </a:r>
            <a:r>
              <a:rPr lang="ru-RU" sz="2000" dirty="0"/>
              <a:t>случае, если </a:t>
            </a:r>
            <a:r>
              <a:rPr lang="ru-RU" sz="2000" b="1" dirty="0"/>
              <a:t>медицинская организация осуществляла медицинскую деятельность по искусственному прерыванию беременности</a:t>
            </a:r>
            <a:r>
              <a:rPr lang="ru-RU" sz="2000" dirty="0"/>
              <a:t> в рамках работы (услуги): "акушерство и гинекология (за исключением использования вспомогательных репродуктивных технологий)", </a:t>
            </a:r>
            <a:r>
              <a:rPr lang="ru-RU" sz="2000" b="1" dirty="0"/>
              <a:t>но не предоставляла форму N 13 в орган государственной власти субъекта Российской Федерации </a:t>
            </a:r>
            <a:r>
              <a:rPr lang="ru-RU" sz="2000" dirty="0"/>
              <a:t>в сфере охраны здоровья или в медицинский информационно-аналитический центр субъекта Российской Федерации - работа (услуга) по "акушерству и гинекологии (искусственному прерыванию беременности)" считается новой и </a:t>
            </a:r>
            <a:r>
              <a:rPr lang="ru-RU" sz="2000" b="1" dirty="0"/>
              <a:t>переоформление лицензии осуществляется согласно ч. 9 ст. 18 Федерального закона от 04.05.2011 N 99-ФЗ</a:t>
            </a:r>
            <a:r>
              <a:rPr lang="ru-RU" sz="2000" dirty="0"/>
              <a:t> "О лицензировании отдельных видов деятельности".</a:t>
            </a:r>
          </a:p>
        </p:txBody>
      </p:sp>
    </p:spTree>
    <p:extLst>
      <p:ext uri="{BB962C8B-B14F-4D97-AF65-F5344CB8AC3E}">
        <p14:creationId xmlns:p14="http://schemas.microsoft.com/office/powerpoint/2010/main" val="2132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Распоряжение Правительства РФ от 12.01.2018 N 9-р</a:t>
            </a:r>
            <a:br>
              <a:rPr lang="ru-RU" sz="2800" dirty="0"/>
            </a:br>
            <a:r>
              <a:rPr lang="ru-RU" sz="2800" dirty="0" smtClean="0"/>
              <a:t>«Об </a:t>
            </a:r>
            <a:r>
              <a:rPr lang="ru-RU" sz="2800" dirty="0"/>
              <a:t>утверждении плана мероприятий ("дорожной карты") "Развитие конкуренции в </a:t>
            </a:r>
            <a:r>
              <a:rPr lang="ru-RU" sz="2800" dirty="0" smtClean="0"/>
              <a:t>здравоохранении«</a:t>
            </a:r>
          </a:p>
          <a:p>
            <a:endParaRPr lang="ru-RU" sz="2800" dirty="0"/>
          </a:p>
          <a:p>
            <a:r>
              <a:rPr lang="ru-RU" sz="2800" dirty="0"/>
              <a:t>Карта содержит в себе два раздела: «Рынки лекарственных препаратов для медицинского применения» и «Рынки медицинских изделий». </a:t>
            </a:r>
          </a:p>
        </p:txBody>
      </p:sp>
    </p:spTree>
    <p:extLst>
      <p:ext uri="{BB962C8B-B14F-4D97-AF65-F5344CB8AC3E}">
        <p14:creationId xmlns:p14="http://schemas.microsoft.com/office/powerpoint/2010/main" val="36660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92579"/>
            <a:ext cx="784887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 Проработка </a:t>
            </a:r>
            <a:r>
              <a:rPr lang="ru-RU" dirty="0"/>
              <a:t>вопроса об установлении профессиональной ответственности медицинских работников за нарушение требований законодательства Российской Федерации об обращении лекарственных средств и в сфере охраны </a:t>
            </a:r>
            <a:r>
              <a:rPr lang="ru-RU" dirty="0" smtClean="0"/>
              <a:t>здоровья</a:t>
            </a:r>
            <a:endParaRPr lang="ru-RU" dirty="0"/>
          </a:p>
          <a:p>
            <a:pPr algn="just"/>
            <a:r>
              <a:rPr lang="ru-RU" dirty="0"/>
              <a:t>доклад в Правительство Российской </a:t>
            </a:r>
            <a:r>
              <a:rPr lang="ru-RU" dirty="0" smtClean="0"/>
              <a:t>Федерации – сентябрь 2018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38592"/>
              </p:ext>
            </p:extLst>
          </p:nvPr>
        </p:nvGraphicFramePr>
        <p:xfrm>
          <a:off x="902017" y="2276872"/>
          <a:ext cx="7339965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9725"/>
                <a:gridCol w="1076325"/>
                <a:gridCol w="2484120"/>
                <a:gridCol w="899795"/>
              </a:tblGrid>
              <a:tr h="4032448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2. проработка </a:t>
                      </a:r>
                      <a:r>
                        <a:rPr lang="ru-RU" sz="1800" dirty="0">
                          <a:effectLst/>
                        </a:rPr>
                        <a:t>вопроса о мерах, направленных на информирование врачебного сообщества и пациентов о взаимозаменяемых лекарственных препаратах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доклад в Правительство Российской Федерации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разъяснение гражданам и медицинским работникам о наличии более дешевых </a:t>
                      </a:r>
                      <a:r>
                        <a:rPr lang="ru-RU" sz="1800" dirty="0" smtClean="0">
                          <a:effectLst/>
                        </a:rPr>
                        <a:t>аналогов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дорогостоящих </a:t>
                      </a:r>
                      <a:r>
                        <a:rPr lang="ru-RU" sz="1800" dirty="0">
                          <a:effectLst/>
                        </a:rPr>
                        <a:t>лекарственных </a:t>
                      </a:r>
                      <a:r>
                        <a:rPr lang="ru-RU" sz="1800" dirty="0" smtClean="0">
                          <a:effectLst/>
                        </a:rPr>
                        <a:t>препаратов, предотвращение </a:t>
                      </a:r>
                      <a:r>
                        <a:rPr lang="ru-RU" sz="1800" dirty="0">
                          <a:effectLst/>
                        </a:rPr>
                        <a:t>"вымывания" из </a:t>
                      </a:r>
                      <a:r>
                        <a:rPr lang="ru-RU" sz="1800" dirty="0" smtClean="0">
                          <a:effectLst/>
                        </a:rPr>
                        <a:t>продажи </a:t>
                      </a:r>
                      <a:r>
                        <a:rPr lang="ru-RU" sz="1800" dirty="0">
                          <a:effectLst/>
                        </a:rPr>
                        <a:t>препаратов низкой ценовой группы</a:t>
                      </a:r>
                      <a:endParaRPr lang="ru-R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сентябрь 2018 г.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0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820891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Введение </a:t>
            </a:r>
            <a:r>
              <a:rPr lang="ru-RU" sz="2000" dirty="0"/>
              <a:t>требования к аптечным организациям о первом предложении покупателям наиболее дешевого взаимозаменяемого лекарственного препарата, требования об информировании покупателей о наличии более дешевых аналогов приобретаемых лекарственных препаратов и ценах на </a:t>
            </a:r>
            <a:r>
              <a:rPr lang="ru-RU" sz="2000" dirty="0" smtClean="0"/>
              <a:t>них</a:t>
            </a:r>
          </a:p>
          <a:p>
            <a:endParaRPr lang="ru-RU" sz="2000" dirty="0"/>
          </a:p>
          <a:p>
            <a:r>
              <a:rPr lang="ru-RU" sz="2000" dirty="0" smtClean="0"/>
              <a:t>Приказ Минздрава РФ ноябрь 2018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84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74793"/>
              </p:ext>
            </p:extLst>
          </p:nvPr>
        </p:nvGraphicFramePr>
        <p:xfrm>
          <a:off x="683568" y="836711"/>
          <a:ext cx="7488831" cy="3716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1"/>
              </a:tblGrid>
              <a:tr h="183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Совершенствование </a:t>
                      </a:r>
                      <a:r>
                        <a:rPr lang="ru-RU" sz="2000" dirty="0">
                          <a:effectLst/>
                        </a:rPr>
                        <a:t>нормативно-правового регулирования в сфере закупок лекарственных препаратов для обеспечения государственных и муниципальных нужд: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183406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типовых контрактов, предусматривающих унифицированные технические задания по категориям лекарственных </a:t>
                      </a:r>
                      <a:r>
                        <a:rPr lang="ru-RU" sz="2000" dirty="0" smtClean="0">
                          <a:effectLst/>
                        </a:rPr>
                        <a:t>препаратов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Приказ Минздрава РФ апрель 2018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5356"/>
              </p:ext>
            </p:extLst>
          </p:nvPr>
        </p:nvGraphicFramePr>
        <p:xfrm>
          <a:off x="755577" y="476672"/>
          <a:ext cx="7704856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1255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6. Развитие конкуренции среди аптечных организаций: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072824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установление правил дистанционной торговли лекарственными препаратами (правил доставки покупателям лекарственных препаратов) аптечными организациями, включая механизм ограничения доступа к сайтам в информационно-телекоммуникационной сети "Интернет", не соответствующим указанным </a:t>
                      </a:r>
                      <a:r>
                        <a:rPr lang="ru-RU" sz="2000" dirty="0" smtClean="0">
                          <a:effectLst/>
                        </a:rPr>
                        <a:t>правилам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Федеральный закон, 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постановление Правительства РФ – ноябрь 2018</a:t>
                      </a:r>
                      <a:endParaRPr lang="ru-RU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1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0285"/>
              </p:ext>
            </p:extLst>
          </p:nvPr>
        </p:nvGraphicFramePr>
        <p:xfrm>
          <a:off x="683568" y="404664"/>
          <a:ext cx="756084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2560"/>
                <a:gridCol w="3318280"/>
              </a:tblGrid>
              <a:tr h="5328592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разработка административного регламента осуществления контроля за дистанционной торговлей лекарственными </a:t>
                      </a:r>
                      <a:r>
                        <a:rPr lang="ru-RU" sz="2400" dirty="0" smtClean="0">
                          <a:effectLst/>
                        </a:rPr>
                        <a:t>препаратами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(полномочия</a:t>
                      </a:r>
                      <a:r>
                        <a:rPr lang="ru-RU" sz="24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Росздравнадзора)</a:t>
                      </a:r>
                      <a:endParaRPr lang="ru-RU" sz="2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приказ Минздрава </a:t>
                      </a:r>
                      <a:r>
                        <a:rPr lang="ru-RU" sz="2400" dirty="0" smtClean="0">
                          <a:effectLst/>
                        </a:rPr>
                        <a:t>России – июль 2019</a:t>
                      </a:r>
                      <a:endParaRPr lang="ru-RU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2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Внесение изменений в статью 18 Федерального закона "О лицензировании отдельных видов деятельности" и пункт 3 постановления Правительства Российской Федерации от 21 ноября 2011 г. N 957 "Об организации лицензирования отдельных видов деятельности", предусматривающих </a:t>
            </a:r>
            <a:r>
              <a:rPr lang="ru-RU" sz="2000" b="1" dirty="0"/>
              <a:t>замену процедуры переоформления лицензии на осуществление медицинской и фармацевтической деятельности в связи с появлением новых адресов мест осуществления деятельности на процедуру оформления </a:t>
            </a:r>
            <a:r>
              <a:rPr lang="ru-RU" sz="2000" b="1" dirty="0" smtClean="0"/>
              <a:t>приложений </a:t>
            </a:r>
            <a:r>
              <a:rPr lang="ru-RU" sz="2000" b="1" dirty="0"/>
              <a:t>к лицензии</a:t>
            </a:r>
            <a:r>
              <a:rPr lang="ru-RU" sz="2000" dirty="0"/>
              <a:t> с указанием новых адресов мест осуществления деятельности, без изменения реквизитов самой лицензии и без необходимости представления оригинала лицензии в лицензирующий </a:t>
            </a:r>
            <a:r>
              <a:rPr lang="ru-RU" sz="2000" dirty="0" smtClean="0"/>
              <a:t>орган – апрель 2019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23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Утверждение </a:t>
            </a:r>
            <a:r>
              <a:rPr lang="ru-RU" sz="2400" dirty="0"/>
              <a:t>и актуализация клинических рекомендаций (протоколов лечения</a:t>
            </a:r>
            <a:r>
              <a:rPr lang="ru-RU" sz="2400" dirty="0" smtClean="0"/>
              <a:t>) – декабрь 2019</a:t>
            </a:r>
          </a:p>
          <a:p>
            <a:pPr algn="just"/>
            <a:r>
              <a:rPr lang="ru-RU" sz="2400" dirty="0" smtClean="0"/>
              <a:t>	</a:t>
            </a:r>
          </a:p>
          <a:p>
            <a:pPr algn="just"/>
            <a:r>
              <a:rPr lang="ru-RU" sz="2400" dirty="0"/>
              <a:t>	</a:t>
            </a:r>
            <a:r>
              <a:rPr lang="ru-RU" sz="2400" b="1" dirty="0" smtClean="0"/>
              <a:t>Разработка </a:t>
            </a:r>
            <a:r>
              <a:rPr lang="ru-RU" sz="2400" b="1" dirty="0"/>
              <a:t>предложений по конкретизации условий, при которых государственные (муниципальные) медицинские организации могут оказывать платные медицинские </a:t>
            </a:r>
            <a:r>
              <a:rPr lang="ru-RU" sz="2400" b="1" dirty="0" smtClean="0"/>
              <a:t>услуги – </a:t>
            </a:r>
          </a:p>
          <a:p>
            <a:pPr algn="just"/>
            <a:r>
              <a:rPr lang="ru-RU" sz="2400" dirty="0" smtClean="0"/>
              <a:t>ноябрь 2018</a:t>
            </a:r>
          </a:p>
          <a:p>
            <a:pPr algn="just"/>
            <a:r>
              <a:rPr lang="ru-RU" sz="2400" dirty="0" smtClean="0"/>
              <a:t>(</a:t>
            </a:r>
            <a:r>
              <a:rPr lang="ru-RU" sz="2000" dirty="0" smtClean="0"/>
              <a:t>создание </a:t>
            </a:r>
            <a:r>
              <a:rPr lang="ru-RU" sz="2000" dirty="0"/>
              <a:t>равных условий оказания платных медицинских услуг </a:t>
            </a:r>
            <a:r>
              <a:rPr lang="ru-RU" sz="2000" dirty="0" smtClean="0"/>
              <a:t>государственными </a:t>
            </a:r>
            <a:r>
              <a:rPr lang="ru-RU" sz="2000" dirty="0"/>
              <a:t>и частными медицинскими организациями, предотвращение оказания государственными </a:t>
            </a:r>
            <a:r>
              <a:rPr lang="ru-RU" sz="2000" dirty="0" smtClean="0"/>
              <a:t>медицинскими </a:t>
            </a:r>
            <a:r>
              <a:rPr lang="ru-RU" sz="2000" dirty="0"/>
              <a:t>организациями платных медицинских услуг, которые должны быть оказаны в рамках реализации территориальных программ государственных гарантий бесплатного оказания гражданам медицинской </a:t>
            </a:r>
            <a:r>
              <a:rPr lang="ru-RU" sz="2000" dirty="0" smtClean="0"/>
              <a:t>помощи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90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218152"/>
            <a:ext cx="799288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Согласно </a:t>
            </a:r>
            <a:r>
              <a:rPr lang="ru-RU" sz="2000" b="1" dirty="0"/>
              <a:t>Федеральному </a:t>
            </a:r>
            <a:r>
              <a:rPr lang="ru-RU" sz="2000" b="1" dirty="0">
                <a:solidFill>
                  <a:srgbClr val="002060"/>
                </a:solidFill>
                <a:hlinkClick r:id="rId2"/>
              </a:rPr>
              <a:t>закону от 30.12.2009 N 384-ФЗ "Технический регламент о безопасности зданий и сооружений" </a:t>
            </a:r>
            <a:r>
              <a:rPr lang="ru-RU" sz="2000" b="1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ru-RU" sz="2000" b="1" dirty="0">
                <a:solidFill>
                  <a:srgbClr val="002060"/>
                </a:solidFill>
                <a:hlinkClick r:id="rId2"/>
              </a:rPr>
              <a:t>здания и сооружения любого назначения, </a:t>
            </a:r>
            <a:r>
              <a:rPr lang="ru-RU" sz="2000" b="1" dirty="0" smtClean="0">
                <a:solidFill>
                  <a:srgbClr val="002060"/>
                </a:solidFill>
                <a:hlinkClick r:id="rId2"/>
              </a:rPr>
              <a:t>должны </a:t>
            </a:r>
            <a:r>
              <a:rPr lang="ru-RU" sz="2000" b="1" dirty="0">
                <a:solidFill>
                  <a:srgbClr val="002060"/>
                </a:solidFill>
                <a:hlinkClick r:id="rId2"/>
              </a:rPr>
              <a:t>отвечать требованиям безопасности для пользователей, в том числе требованиям доступности зданий и сооружений для инвалидов и других МГН </a:t>
            </a:r>
            <a:r>
              <a:rPr lang="ru-RU" sz="2000" b="1" dirty="0">
                <a:solidFill>
                  <a:srgbClr val="002060"/>
                </a:solidFill>
                <a:hlinkClick r:id="rId3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hlinkClick r:id="rId3"/>
              </a:rPr>
              <a:t>пп</a:t>
            </a:r>
            <a:r>
              <a:rPr lang="ru-RU" sz="2000" b="1" dirty="0">
                <a:solidFill>
                  <a:srgbClr val="002060"/>
                </a:solidFill>
                <a:hlinkClick r:id="rId3"/>
              </a:rPr>
              <a:t>. 6 п. 6 ст. 3). </a:t>
            </a:r>
            <a:endParaRPr lang="en-US" sz="2000" b="1" dirty="0" smtClean="0">
              <a:solidFill>
                <a:srgbClr val="002060"/>
              </a:solidFill>
              <a:hlinkClick r:id="rId3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  <a:hlinkClick r:id="rId3"/>
              </a:rPr>
              <a:t>	C</a:t>
            </a:r>
            <a:r>
              <a:rPr lang="ru-RU" sz="2000" b="1" dirty="0" err="1" smtClean="0">
                <a:solidFill>
                  <a:srgbClr val="002060"/>
                </a:solidFill>
                <a:hlinkClick r:id="rId3"/>
              </a:rPr>
              <a:t>огласно</a:t>
            </a:r>
            <a:r>
              <a:rPr lang="ru-RU" sz="2000" b="1" dirty="0" smtClean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000" b="1" dirty="0">
                <a:solidFill>
                  <a:srgbClr val="002060"/>
                </a:solidFill>
                <a:hlinkClick r:id="rId4"/>
              </a:rPr>
              <a:t>п. 7 ст. 30 указанного Технического регламента доступность зданий и сооружений для инвалидов и других МГН передвижения должны обеспечивать: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1) досягаемость ими мест посещения и беспрепятственность перемещения внутри зданий и сооружений;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2) безопасность путей движения (в том числе эвакуационных), а </a:t>
            </a:r>
            <a:r>
              <a:rPr lang="ru-RU" sz="2000" b="1" dirty="0" smtClean="0"/>
              <a:t>также……..мест </a:t>
            </a:r>
            <a:r>
              <a:rPr lang="ru-RU" sz="2000" b="1" dirty="0"/>
              <a:t>обслуживания </a:t>
            </a:r>
            <a:r>
              <a:rPr lang="ru-RU" sz="2000" b="1" dirty="0" smtClean="0"/>
              <a:t>указанных </a:t>
            </a:r>
            <a:r>
              <a:rPr lang="ru-RU" sz="2000" b="1" dirty="0"/>
              <a:t>групп населения".</a:t>
            </a:r>
          </a:p>
        </p:txBody>
      </p:sp>
    </p:spTree>
    <p:extLst>
      <p:ext uri="{BB962C8B-B14F-4D97-AF65-F5344CB8AC3E}">
        <p14:creationId xmlns:p14="http://schemas.microsoft.com/office/powerpoint/2010/main" val="42223791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13690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Подготовка предложений по совершенствованию механизма распределения объемов медицинской помощи между участниками реализации территориальных программ государственных гарантий бесплатного оказания гражданам медицинской </a:t>
            </a:r>
            <a:r>
              <a:rPr lang="ru-RU" sz="2000" dirty="0" smtClean="0"/>
              <a:t>помощи – ноябрь 2018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(создание </a:t>
            </a:r>
            <a:r>
              <a:rPr lang="ru-RU" sz="2000" dirty="0"/>
              <a:t>равных условий участия медицинских организаций в системе обязательного медицинского страхования, предотвращение злоупотреблений комиссий по разработке территориальных программ обязательного медицинского страхования при распределении объемов медицинской помощи между участниками обязательного медицинского </a:t>
            </a:r>
            <a:r>
              <a:rPr lang="ru-RU" sz="2000" dirty="0" smtClean="0"/>
              <a:t>страхования)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38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3680638"/>
            <a:ext cx="8424936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r>
              <a:rPr lang="ru-RU" sz="2000" b="1" dirty="0" smtClean="0"/>
              <a:t>МИНИСТЕРСТВО </a:t>
            </a:r>
            <a:r>
              <a:rPr lang="ru-RU" sz="2000" b="1" dirty="0"/>
              <a:t>ЗДРАВООХРАНЕНИЯ РОССИЙСКОЙ ФЕДЕРАЦИИ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ПИСЬМО</a:t>
            </a:r>
          </a:p>
          <a:p>
            <a:r>
              <a:rPr lang="ru-RU" sz="2000" b="1" dirty="0"/>
              <a:t>от 31 октября 2017 г. N 25-4/3113902-12421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. В соответствии с Порядком оформления рецептурных бланков на лекарственные </a:t>
            </a:r>
            <a:r>
              <a:rPr lang="ru-RU" sz="2000" dirty="0" smtClean="0"/>
              <a:t>препараты, </a:t>
            </a:r>
            <a:r>
              <a:rPr lang="ru-RU" sz="2000" dirty="0"/>
              <a:t>утвержденным приказом Минздрава России от 20.12.2012 N </a:t>
            </a:r>
            <a:r>
              <a:rPr lang="ru-RU" sz="2000" dirty="0" smtClean="0"/>
              <a:t>1175н, </a:t>
            </a:r>
            <a:r>
              <a:rPr lang="ru-RU" sz="2000" dirty="0"/>
              <a:t>при оформлении рецептурных бланков предусмотрено проставление следующих штампов:</a:t>
            </a:r>
          </a:p>
          <a:p>
            <a:r>
              <a:rPr lang="ru-RU" sz="2000" dirty="0"/>
              <a:t>- штамп медицинской организации с указанием ее наименования, адреса и телефона;</a:t>
            </a:r>
          </a:p>
          <a:p>
            <a:r>
              <a:rPr lang="ru-RU" sz="2000" dirty="0"/>
              <a:t>- штамп с адресом индивидуального предпринимателя, номером и датой лицензии, наименованием органа государственной власти, выдавшего лицензию.</a:t>
            </a:r>
          </a:p>
          <a:p>
            <a:r>
              <a:rPr lang="ru-RU" sz="2000" dirty="0"/>
              <a:t>Указанные реквизиты могут быть оформлены типографским способом или с помощью компьютерных технологий.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9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8064896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Реквизиты рецепта, такие как фамилия, имя, отчество медицинского работника, должны быть оформлены следующим образом: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- вручную чернилами или шариковой ручкой (для всех рецептурных бланков, за исключением оформляемых компьютерным способом);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- с использованием компьютерных программ с выводом на лист бумаги или рецептурный бланк, изготовленный типографским способом.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Заполнение вышеуказанных реквизитов с помощью штампов Порядком не предусмотрено.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Форма рецептурного бланка N 107-1/у, утвержденная приказом N 1175н, предусматривает оформление рецепта печатью медицинской организации "Для рецептов".</a:t>
            </a:r>
          </a:p>
        </p:txBody>
      </p:sp>
    </p:spTree>
    <p:extLst>
      <p:ext uri="{BB962C8B-B14F-4D97-AF65-F5344CB8AC3E}">
        <p14:creationId xmlns:p14="http://schemas.microsoft.com/office/powerpoint/2010/main" val="30068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Письмо</a:t>
            </a:r>
            <a:r>
              <a:rPr lang="ru-RU" sz="2000" b="1" dirty="0"/>
              <a:t>&gt; Минздрава России от 07.04.2017 N 15-2/10/2-2343</a:t>
            </a:r>
            <a:br>
              <a:rPr lang="ru-RU" sz="2000" b="1" dirty="0"/>
            </a:br>
            <a:r>
              <a:rPr lang="ru-RU" sz="2000" b="1" dirty="0"/>
              <a:t>&lt;О направлении клинических рекомендаций "Выявление и диагностика туберкулеза у детей, поступающих и обучающихся в образовательных организациях"&gt;</a:t>
            </a:r>
            <a:br>
              <a:rPr lang="ru-RU" sz="2000" b="1" dirty="0"/>
            </a:br>
            <a:r>
              <a:rPr lang="ru-RU" sz="2000" b="1" dirty="0"/>
              <a:t>(вместе с "Клиническими рекомендациями "Выявление и диагностика туберкулеза у детей, поступающих и обучающихся в образовательных организациях", утв. Российским обществом фтизиатров 07.03.2017)</a:t>
            </a:r>
          </a:p>
          <a:p>
            <a:pPr algn="ctr"/>
            <a:r>
              <a:rPr lang="ru-RU" sz="2000" b="1" dirty="0"/>
              <a:t> </a:t>
            </a:r>
          </a:p>
          <a:p>
            <a:pPr algn="ctr"/>
            <a:r>
              <a:rPr lang="ru-RU" sz="2000" b="1" dirty="0"/>
              <a:t> 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Алгоритм </a:t>
            </a:r>
            <a:r>
              <a:rPr lang="ru-RU" sz="2000" b="1" dirty="0"/>
              <a:t>ведения детей, поступающих (посещающих)</a:t>
            </a:r>
          </a:p>
          <a:p>
            <a:pPr algn="ctr"/>
            <a:r>
              <a:rPr lang="ru-RU" sz="2000" b="1" dirty="0"/>
              <a:t>в образовательные учреждения, в случае отказа</a:t>
            </a:r>
          </a:p>
          <a:p>
            <a:pPr algn="ctr"/>
            <a:r>
              <a:rPr lang="ru-RU" sz="2000" b="1" dirty="0"/>
              <a:t>от иммунодиагностики</a:t>
            </a:r>
          </a:p>
        </p:txBody>
      </p:sp>
    </p:spTree>
    <p:extLst>
      <p:ext uri="{BB962C8B-B14F-4D97-AF65-F5344CB8AC3E}">
        <p14:creationId xmlns:p14="http://schemas.microsoft.com/office/powerpoint/2010/main" val="16921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1464647"/>
            <a:ext cx="849694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2000" b="1" dirty="0" smtClean="0"/>
              <a:t>Отказ </a:t>
            </a:r>
            <a:r>
              <a:rPr lang="ru-RU" sz="2000" b="1" dirty="0"/>
              <a:t>от внутрикожных иммунологических проб</a:t>
            </a:r>
          </a:p>
          <a:p>
            <a:r>
              <a:rPr lang="ru-RU" sz="2000" b="1" dirty="0"/>
              <a:t>Отказ от проведения обследования ребенка на туберкулезную инфекцию должен быть оформлен письменно законным представителем ребенка и подшит к медицинской документации ребенка </a:t>
            </a:r>
            <a:r>
              <a:rPr lang="ru-RU" sz="2000" dirty="0"/>
              <a:t>(ф. NN 112/у, 026/у-2000 (п. 7 ст. 20 Федерального закона от 21 ноября 2011 года </a:t>
            </a:r>
            <a:r>
              <a:rPr lang="ru-RU" sz="2000" dirty="0" smtClean="0"/>
              <a:t>N </a:t>
            </a:r>
            <a:r>
              <a:rPr lang="ru-RU" sz="2000" dirty="0"/>
              <a:t>323-ФЗ). </a:t>
            </a:r>
            <a:endParaRPr lang="ru-RU" sz="2000" dirty="0" smtClean="0"/>
          </a:p>
          <a:p>
            <a:pPr algn="just"/>
            <a:r>
              <a:rPr lang="ru-RU" sz="2000" dirty="0" smtClean="0"/>
              <a:t>	При </a:t>
            </a:r>
            <a:r>
              <a:rPr lang="ru-RU" sz="2000" dirty="0"/>
              <a:t>отказе от медицинского вмешательства </a:t>
            </a:r>
            <a:r>
              <a:rPr lang="ru-RU" sz="2000" dirty="0" smtClean="0"/>
              <a:t>одному </a:t>
            </a:r>
            <a:r>
              <a:rPr lang="ru-RU" sz="2000" dirty="0"/>
              <a:t>из родителей или иному законному представителю в доступной </a:t>
            </a:r>
            <a:r>
              <a:rPr lang="ru-RU" sz="2000" dirty="0" smtClean="0"/>
              <a:t>форме </a:t>
            </a:r>
            <a:r>
              <a:rPr lang="ru-RU" sz="2000" dirty="0"/>
              <a:t>должны быть разъяснены возможные последствия такого отказа (п. 4 ст. 20 Федерального закона от 21 ноября 2011 </a:t>
            </a:r>
            <a:r>
              <a:rPr lang="ru-RU" sz="2000" dirty="0" smtClean="0"/>
              <a:t>года N </a:t>
            </a:r>
            <a:r>
              <a:rPr lang="ru-RU" sz="2000" dirty="0"/>
              <a:t>323-ФЗ).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b="1" dirty="0" smtClean="0"/>
              <a:t>При </a:t>
            </a:r>
            <a:r>
              <a:rPr lang="ru-RU" sz="2000" b="1" dirty="0"/>
              <a:t>отказе законного представителя оформлять письменный отказ делается соответствующая запись в медицинской документации ребенка и скрепляется подписями двух медицинских работников с расшифровкой. </a:t>
            </a:r>
            <a:endParaRPr lang="ru-RU" sz="2000" b="1" dirty="0" smtClean="0"/>
          </a:p>
          <a:p>
            <a:pPr algn="just"/>
            <a:r>
              <a:rPr lang="ru-RU" sz="2000" dirty="0" smtClean="0"/>
              <a:t>	Каждый </a:t>
            </a:r>
            <a:r>
              <a:rPr lang="ru-RU" sz="2000" dirty="0"/>
              <a:t>законный представитель, отказавшийся от проведения внутрикожных проб на туберкулезную инфекцию, </a:t>
            </a:r>
            <a:r>
              <a:rPr lang="ru-RU" sz="2000" b="1" dirty="0"/>
              <a:t>в обязательном порядке приглашается на заседание врачебной комиссии </a:t>
            </a:r>
            <a:r>
              <a:rPr lang="ru-RU" sz="2000" dirty="0"/>
              <a:t>медицинской организации (приказ </a:t>
            </a:r>
            <a:r>
              <a:rPr lang="ru-RU" sz="2000" dirty="0" err="1"/>
              <a:t>Минздравсоцразвития</a:t>
            </a:r>
            <a:r>
              <a:rPr lang="ru-RU" sz="2000" dirty="0"/>
              <a:t> России от 5 мая 2012 г. N 502н "Об утверждении порядка создания и деятельности врачебной комиссии медицинской организации"). </a:t>
            </a:r>
          </a:p>
        </p:txBody>
      </p:sp>
    </p:spTree>
    <p:extLst>
      <p:ext uri="{BB962C8B-B14F-4D97-AF65-F5344CB8AC3E}">
        <p14:creationId xmlns:p14="http://schemas.microsoft.com/office/powerpoint/2010/main" val="10104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-356651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sz="2000" dirty="0" smtClean="0"/>
              <a:t>	Пунктом </a:t>
            </a:r>
            <a:r>
              <a:rPr lang="ru-RU" sz="2000" dirty="0"/>
              <a:t>5.7 СП 3.1.2.3114-13 определено, что дети, направленные на консультацию в противотуберкулезный диспансер, родители или законные представители которых не представили в течение 1 месяца с момента постановки пробы Манту заключение фтизиатра об отсутствии заболевания туберкулезом, не допускаются в детские организации. </a:t>
            </a:r>
            <a:endParaRPr lang="ru-RU" sz="2000" dirty="0" smtClean="0"/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Дети</a:t>
            </a:r>
            <a:r>
              <a:rPr lang="ru-RU" sz="2000" dirty="0"/>
              <a:t>, </a:t>
            </a:r>
            <a:r>
              <a:rPr lang="ru-RU" sz="2000" dirty="0" err="1"/>
              <a:t>туберкулинодиагностика</a:t>
            </a:r>
            <a:r>
              <a:rPr lang="ru-RU" sz="2000" dirty="0"/>
              <a:t> которым не проводилась (отказ от иммунологических проб), допускаются в детскую образовательную организацию при наличии заключения врача фтизиатра об отсутствии заболевания.</a:t>
            </a:r>
          </a:p>
          <a:p>
            <a:pPr algn="just"/>
            <a:r>
              <a:rPr lang="ru-RU" sz="2000" dirty="0" smtClean="0"/>
              <a:t>	Конституция </a:t>
            </a:r>
            <a:r>
              <a:rPr lang="ru-RU" sz="2000" dirty="0"/>
              <a:t>Российской Федерации имеет высшую юридическую силу, прямое действие и применяется на всей территории Российской Федерации (ст. 15 п. 1). Согласно ст. 41 п. 1 Конституции Российской Федерации - каждый имеет право на охрану здоровья и медицинскую помощь, ст. 42 - каждый имеет право на благоприятную окружающую среду, со ст. 17 п. 3. - осуществление прав и свобод человека и гражданина не должно нарушать права и свободы других лиц.</a:t>
            </a:r>
          </a:p>
        </p:txBody>
      </p:sp>
    </p:spTree>
    <p:extLst>
      <p:ext uri="{BB962C8B-B14F-4D97-AF65-F5344CB8AC3E}">
        <p14:creationId xmlns:p14="http://schemas.microsoft.com/office/powerpoint/2010/main" val="27536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920880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Частью </a:t>
            </a:r>
            <a:r>
              <a:rPr lang="ru-RU" sz="2000" dirty="0"/>
              <a:t>2 ст. 5 Федерального закона от 17 сентября 1998 г. N 157-ФЗ "Об иммунопрофилактике инфекционных болезней" установлено, что </a:t>
            </a:r>
            <a:r>
              <a:rPr lang="ru-RU" sz="2000" b="1" dirty="0"/>
              <a:t>возможность отказа в приеме граждан в образовательные и оздоровительные учреждения возможна только в случае возникновения массовых инфекционных заболеваний или при угрозе возникновения эпидемий.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	Федеральный </a:t>
            </a:r>
            <a:r>
              <a:rPr lang="ru-RU" sz="2000" dirty="0"/>
              <a:t>закон Российской Федерации от 29 декабря 2012 г. N 273-ФЗ "Об образовании в Российской Федерации" в ст. 28 определяет компетенцию, права, обязанности и ответственность образовательной организации. П. 3 - к компетенции образовательной организации в установленной сфере деятельности относятся создание необходимых условий для охраны и укрепления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4702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С целью обеспечения права ребенка на образование предусмотрены различные формы получения образования и формы обучения (ст. 17). 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r>
              <a:rPr lang="ru-RU" sz="2000" dirty="0"/>
              <a:t>	</a:t>
            </a:r>
            <a:r>
              <a:rPr lang="ru-RU" sz="2000" dirty="0" smtClean="0"/>
              <a:t>Предусмотрены </a:t>
            </a:r>
            <a:r>
              <a:rPr lang="ru-RU" sz="2000" dirty="0"/>
              <a:t>формы обучения как в организациях, осуществляющих образовательную деятельность (в очной, очно-заочной или заочной форме), так и вне организаций, осуществляющих образовательную деятельность (в форме семейного образования и самообразования).</a:t>
            </a:r>
          </a:p>
        </p:txBody>
      </p:sp>
    </p:spTree>
    <p:extLst>
      <p:ext uri="{BB962C8B-B14F-4D97-AF65-F5344CB8AC3E}">
        <p14:creationId xmlns:p14="http://schemas.microsoft.com/office/powerpoint/2010/main" val="29369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dirty="0" smtClean="0"/>
              <a:t>Таким </a:t>
            </a:r>
            <a:r>
              <a:rPr lang="ru-RU" sz="2000" dirty="0"/>
              <a:t>образом, отсутствие обследования на туберкулезную инфекцию предполагает зачисление ребенка в образовательную организацию с последующим выбором форм и методов образовательного процесса, </a:t>
            </a:r>
            <a:r>
              <a:rPr lang="ru-RU" sz="2000" b="1" dirty="0"/>
              <a:t>исключающих посещение необследованным ребенком здорового детского коллектива. </a:t>
            </a:r>
            <a:endParaRPr lang="ru-RU" sz="2000" b="1" dirty="0" smtClean="0"/>
          </a:p>
          <a:p>
            <a:pPr algn="just">
              <a:lnSpc>
                <a:spcPct val="150000"/>
              </a:lnSpc>
            </a:pPr>
            <a:r>
              <a:rPr lang="ru-RU" sz="2000" b="1" dirty="0"/>
              <a:t>	</a:t>
            </a:r>
            <a:r>
              <a:rPr lang="ru-RU" sz="2000" dirty="0" smtClean="0"/>
              <a:t>Выбор </a:t>
            </a:r>
            <a:r>
              <a:rPr lang="ru-RU" sz="2000" dirty="0"/>
              <a:t>форм и методов образовательного процесса является компетенцией образовательной организации, ответственность возлагается на руководителя образовательной 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	</a:t>
            </a:r>
            <a:r>
              <a:rPr lang="ru-RU" sz="2000" b="1" dirty="0" smtClean="0"/>
              <a:t>Решение </a:t>
            </a:r>
            <a:r>
              <a:rPr lang="ru-RU" sz="2000" b="1" dirty="0"/>
              <a:t>вопроса о допуске ребенка в образовательную организацию не входит в компетенцию врача-фтизиатра.</a:t>
            </a:r>
          </a:p>
        </p:txBody>
      </p:sp>
    </p:spTree>
    <p:extLst>
      <p:ext uri="{BB962C8B-B14F-4D97-AF65-F5344CB8AC3E}">
        <p14:creationId xmlns:p14="http://schemas.microsoft.com/office/powerpoint/2010/main" val="32539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97346"/>
            <a:ext cx="81369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Основные </a:t>
            </a:r>
            <a:r>
              <a:rPr lang="ru-RU" sz="2000" dirty="0"/>
              <a:t>структурно-функциональные зоны и элементы зданий и сооружений, подлежащие адаптации для инвалидов и других МГН</a:t>
            </a:r>
          </a:p>
          <a:p>
            <a:endParaRPr lang="ru-RU" sz="2000" dirty="0"/>
          </a:p>
          <a:p>
            <a:r>
              <a:rPr lang="ru-RU" sz="2000" dirty="0"/>
              <a:t>	</a:t>
            </a:r>
          </a:p>
          <a:p>
            <a:r>
              <a:rPr lang="ru-RU" sz="2000" dirty="0"/>
              <a:t>1  	Территория,         </a:t>
            </a:r>
          </a:p>
          <a:p>
            <a:r>
              <a:rPr lang="ru-RU" sz="2000" dirty="0"/>
              <a:t>прилегающая к зданию</a:t>
            </a:r>
          </a:p>
          <a:p>
            <a:r>
              <a:rPr lang="ru-RU" sz="2000" dirty="0"/>
              <a:t>(участок)           	</a:t>
            </a:r>
            <a:r>
              <a:rPr lang="ru-RU" sz="2000" dirty="0" smtClean="0"/>
              <a:t>                              1.1 </a:t>
            </a:r>
            <a:r>
              <a:rPr lang="ru-RU" sz="2000" dirty="0"/>
              <a:t>Вход (входы) на территорию                  	</a:t>
            </a:r>
          </a:p>
          <a:p>
            <a:r>
              <a:rPr lang="ru-RU" sz="2000" dirty="0"/>
              <a:t>		</a:t>
            </a:r>
            <a:r>
              <a:rPr lang="ru-RU" sz="2000" dirty="0" smtClean="0"/>
              <a:t>                             1.2 </a:t>
            </a:r>
            <a:r>
              <a:rPr lang="ru-RU" sz="2000" dirty="0"/>
              <a:t>Путь (пути) движения на территории          	</a:t>
            </a:r>
          </a:p>
          <a:p>
            <a:r>
              <a:rPr lang="ru-RU" sz="2000" dirty="0"/>
              <a:t>		</a:t>
            </a:r>
            <a:r>
              <a:rPr lang="ru-RU" sz="2000" dirty="0" smtClean="0"/>
              <a:t>                              1.3 </a:t>
            </a:r>
            <a:r>
              <a:rPr lang="ru-RU" sz="2000" dirty="0"/>
              <a:t>Лестница (наружная)                         	</a:t>
            </a:r>
          </a:p>
          <a:p>
            <a:r>
              <a:rPr lang="ru-RU" sz="2000" dirty="0"/>
              <a:t>		</a:t>
            </a:r>
            <a:r>
              <a:rPr lang="ru-RU" sz="2000" dirty="0" smtClean="0"/>
              <a:t>                              1.4 </a:t>
            </a:r>
            <a:r>
              <a:rPr lang="ru-RU" sz="2000" dirty="0"/>
              <a:t>Пандус (наружный)                           	</a:t>
            </a:r>
          </a:p>
          <a:p>
            <a:r>
              <a:rPr lang="ru-RU" sz="2000" dirty="0"/>
              <a:t>		</a:t>
            </a:r>
            <a:r>
              <a:rPr lang="ru-RU" sz="2000" dirty="0" smtClean="0"/>
              <a:t>                              1.5 </a:t>
            </a:r>
            <a:r>
              <a:rPr lang="ru-RU" sz="2000" dirty="0"/>
              <a:t>Автостоянка и парковка                 </a:t>
            </a:r>
            <a:r>
              <a:rPr lang="ru-RU" dirty="0"/>
              <a:t>     	</a:t>
            </a:r>
          </a:p>
        </p:txBody>
      </p:sp>
    </p:spTree>
    <p:extLst>
      <p:ext uri="{BB962C8B-B14F-4D97-AF65-F5344CB8AC3E}">
        <p14:creationId xmlns:p14="http://schemas.microsoft.com/office/powerpoint/2010/main" val="348014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dirty="0"/>
              <a:t>Вход (входы) в      </a:t>
            </a:r>
            <a:r>
              <a:rPr lang="ru-RU" sz="2000" dirty="0" smtClean="0"/>
              <a:t>		2.1 </a:t>
            </a:r>
            <a:r>
              <a:rPr lang="ru-RU" sz="2000" dirty="0"/>
              <a:t>Лестница (</a:t>
            </a:r>
            <a:r>
              <a:rPr lang="ru-RU" sz="2000" dirty="0" smtClean="0"/>
              <a:t>наружная)</a:t>
            </a:r>
            <a:endParaRPr lang="ru-RU" sz="2000" dirty="0"/>
          </a:p>
          <a:p>
            <a:r>
              <a:rPr lang="ru-RU" sz="2000" dirty="0"/>
              <a:t> </a:t>
            </a:r>
            <a:r>
              <a:rPr lang="ru-RU" sz="2000" dirty="0" smtClean="0"/>
              <a:t>здание</a:t>
            </a:r>
            <a:endParaRPr lang="ru-RU" sz="2000" dirty="0"/>
          </a:p>
          <a:p>
            <a:r>
              <a:rPr lang="ru-RU" sz="2000" dirty="0" smtClean="0"/>
              <a:t>                    		                2.2 </a:t>
            </a:r>
            <a:r>
              <a:rPr lang="ru-RU" sz="2000" dirty="0"/>
              <a:t>Пандус (наружный)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	                                2.3 </a:t>
            </a:r>
            <a:r>
              <a:rPr lang="ru-RU" sz="2000" dirty="0"/>
              <a:t>Входная площадка (перед дверью)             </a:t>
            </a:r>
          </a:p>
          <a:p>
            <a:r>
              <a:rPr lang="ru-RU" sz="2000" dirty="0" smtClean="0"/>
              <a:t>                                                                 2.4 </a:t>
            </a:r>
            <a:r>
              <a:rPr lang="ru-RU" sz="2000" dirty="0"/>
              <a:t>Дверь (входная)                             │</a:t>
            </a:r>
          </a:p>
          <a:p>
            <a:r>
              <a:rPr lang="ru-RU" sz="2000" dirty="0" smtClean="0"/>
              <a:t>                                                                 2.5 Тамбур</a:t>
            </a:r>
          </a:p>
          <a:p>
            <a:endParaRPr lang="ru-RU" sz="2000" dirty="0"/>
          </a:p>
          <a:p>
            <a:r>
              <a:rPr lang="ru-RU" sz="2000" dirty="0"/>
              <a:t> Путь (пути) </a:t>
            </a:r>
            <a:r>
              <a:rPr lang="ru-RU" sz="2000" dirty="0" smtClean="0"/>
              <a:t>движения, в </a:t>
            </a:r>
            <a:r>
              <a:rPr lang="ru-RU" sz="2000" dirty="0" err="1"/>
              <a:t>т.ч</a:t>
            </a:r>
            <a:r>
              <a:rPr lang="ru-RU" sz="2000" dirty="0"/>
              <a:t>. пути </a:t>
            </a:r>
            <a:r>
              <a:rPr lang="ru-RU" sz="2000" dirty="0" smtClean="0"/>
              <a:t>эвакуации </a:t>
            </a:r>
            <a:r>
              <a:rPr lang="ru-RU" sz="2000" dirty="0"/>
              <a:t>внутри </a:t>
            </a:r>
            <a:r>
              <a:rPr lang="ru-RU" sz="2000" dirty="0" smtClean="0"/>
              <a:t>здания: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	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3.1 </a:t>
            </a:r>
            <a:r>
              <a:rPr lang="ru-RU" sz="2000" dirty="0"/>
              <a:t>Коридор (вестибюль, зона ожидания, </a:t>
            </a:r>
            <a:r>
              <a:rPr lang="ru-RU" sz="2000" dirty="0" smtClean="0"/>
              <a:t>	галерея</a:t>
            </a:r>
            <a:r>
              <a:rPr lang="ru-RU" sz="2000" dirty="0"/>
              <a:t>, </a:t>
            </a:r>
            <a:r>
              <a:rPr lang="ru-RU" sz="2000" dirty="0" smtClean="0"/>
              <a:t>балкон</a:t>
            </a:r>
            <a:r>
              <a:rPr lang="ru-RU" sz="2000" dirty="0"/>
              <a:t>)                                         </a:t>
            </a:r>
          </a:p>
          <a:p>
            <a:r>
              <a:rPr lang="ru-RU" sz="2000" i="1" dirty="0" smtClean="0"/>
              <a:t>                3.2 </a:t>
            </a:r>
            <a:r>
              <a:rPr lang="ru-RU" sz="2000" i="1" dirty="0"/>
              <a:t>Лестница (внутри здания)                </a:t>
            </a:r>
          </a:p>
          <a:p>
            <a:r>
              <a:rPr lang="ru-RU" sz="2000" i="1" dirty="0" smtClean="0"/>
              <a:t>                3.3 </a:t>
            </a:r>
            <a:r>
              <a:rPr lang="ru-RU" sz="2000" i="1" dirty="0"/>
              <a:t>Пандус (внутри здания)                      </a:t>
            </a:r>
          </a:p>
          <a:p>
            <a:r>
              <a:rPr lang="ru-RU" sz="2000" i="1" dirty="0" smtClean="0"/>
              <a:t>	3.4 </a:t>
            </a:r>
            <a:r>
              <a:rPr lang="ru-RU" sz="2000" i="1" dirty="0"/>
              <a:t>Лифт пассажирский (или подъемник)           </a:t>
            </a:r>
          </a:p>
          <a:p>
            <a:r>
              <a:rPr lang="ru-RU" sz="2000" dirty="0" smtClean="0"/>
              <a:t>	3.5 </a:t>
            </a:r>
            <a:r>
              <a:rPr lang="ru-RU" sz="2000" dirty="0"/>
              <a:t>Дверь                                </a:t>
            </a:r>
            <a:endParaRPr lang="ru-RU" sz="2000" dirty="0" smtClean="0"/>
          </a:p>
          <a:p>
            <a:r>
              <a:rPr lang="ru-RU" sz="2000" dirty="0" smtClean="0"/>
              <a:t>                3.6 </a:t>
            </a:r>
            <a:r>
              <a:rPr lang="ru-RU" sz="2000" dirty="0"/>
              <a:t>Пути эвакуации (в </a:t>
            </a:r>
            <a:r>
              <a:rPr lang="ru-RU" sz="2000" dirty="0" err="1"/>
              <a:t>т.ч</a:t>
            </a:r>
            <a:r>
              <a:rPr lang="ru-RU" sz="2000" dirty="0"/>
              <a:t>. зоны безопасности)</a:t>
            </a:r>
            <a:r>
              <a:rPr lang="ru-RU" sz="2000" dirty="0" smtClean="0"/>
              <a:t>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227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Зона </a:t>
            </a:r>
            <a:r>
              <a:rPr lang="ru-RU" sz="2000" dirty="0"/>
              <a:t>целевого       </a:t>
            </a:r>
            <a:r>
              <a:rPr lang="ru-RU" sz="2000" dirty="0" smtClean="0"/>
              <a:t>           		4.1 </a:t>
            </a:r>
            <a:r>
              <a:rPr lang="ru-RU" sz="2000" dirty="0"/>
              <a:t>кабинетная форма </a:t>
            </a:r>
            <a:r>
              <a:rPr lang="ru-RU" sz="2000" dirty="0" smtClean="0"/>
              <a:t>		</a:t>
            </a:r>
            <a:r>
              <a:rPr lang="ru-RU" sz="2000" dirty="0"/>
              <a:t> назначения здания </a:t>
            </a:r>
            <a:r>
              <a:rPr lang="ru-RU" sz="2000" dirty="0" smtClean="0"/>
              <a:t>		    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		4.2 </a:t>
            </a:r>
            <a:r>
              <a:rPr lang="ru-RU" sz="2000" dirty="0"/>
              <a:t>зальная форма обслуживания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Санитарно-          </a:t>
            </a:r>
            <a:r>
              <a:rPr lang="ru-RU" sz="2000" dirty="0" smtClean="0"/>
              <a:t>			5.1 </a:t>
            </a:r>
            <a:r>
              <a:rPr lang="ru-RU" sz="2000" dirty="0"/>
              <a:t>Туалетная комната                           </a:t>
            </a:r>
          </a:p>
          <a:p>
            <a:r>
              <a:rPr lang="ru-RU" sz="2000" dirty="0" smtClean="0"/>
              <a:t>гигиенические       </a:t>
            </a:r>
            <a:endParaRPr lang="ru-RU" sz="2000" dirty="0"/>
          </a:p>
          <a:p>
            <a:r>
              <a:rPr lang="ru-RU" sz="2000" dirty="0" smtClean="0"/>
              <a:t>помещения          		5.2 </a:t>
            </a:r>
            <a:r>
              <a:rPr lang="ru-RU" sz="2000" dirty="0"/>
              <a:t>Душевая/ванная комната                      </a:t>
            </a:r>
          </a:p>
          <a:p>
            <a:r>
              <a:rPr lang="ru-RU" sz="2000" dirty="0" smtClean="0"/>
              <a:t>				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		5.3 </a:t>
            </a:r>
            <a:r>
              <a:rPr lang="ru-RU" sz="2000" dirty="0"/>
              <a:t>Бытовая комната (гардеробная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/>
              <a:t>Система информации  </a:t>
            </a:r>
            <a:r>
              <a:rPr lang="ru-RU" sz="2000" dirty="0" smtClean="0"/>
              <a:t>                                 6.1 </a:t>
            </a:r>
            <a:r>
              <a:rPr lang="ru-RU" sz="2000" dirty="0"/>
              <a:t>Визуальные средства                         </a:t>
            </a:r>
          </a:p>
          <a:p>
            <a:r>
              <a:rPr lang="ru-RU" sz="2000" dirty="0" smtClean="0"/>
              <a:t>на </a:t>
            </a:r>
            <a:r>
              <a:rPr lang="ru-RU" sz="2000" dirty="0"/>
              <a:t>объекте          </a:t>
            </a:r>
            <a:r>
              <a:rPr lang="ru-RU" sz="2000" dirty="0" smtClean="0"/>
              <a:t>                                             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		            6.2 </a:t>
            </a:r>
            <a:r>
              <a:rPr lang="ru-RU" sz="2000" dirty="0"/>
              <a:t>Акустические средства                       </a:t>
            </a:r>
          </a:p>
          <a:p>
            <a:endParaRPr lang="ru-RU" sz="2000" dirty="0"/>
          </a:p>
          <a:p>
            <a:r>
              <a:rPr lang="ru-RU" sz="2000" dirty="0" smtClean="0"/>
              <a:t>                                                                            6.3 </a:t>
            </a:r>
            <a:r>
              <a:rPr lang="ru-RU" sz="2000" dirty="0"/>
              <a:t>Тактильные средства       </a:t>
            </a:r>
            <a:r>
              <a:rPr lang="ru-RU" sz="2000" dirty="0" smtClean="0"/>
              <a:t>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819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09" y="76470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Приказ Минтруда России от 25.12.2012 N 627 "Об утверждении методики, позволяющей объективизировать и систематизировать доступность объектов и услуг в приоритетных сферах жизнедеятельности для инвалидов и других маломобильных групп населения, с возможностью учета региональной специфики" </a:t>
            </a:r>
            <a:endParaRPr lang="ru-RU" sz="2400" dirty="0" smtClean="0"/>
          </a:p>
          <a:p>
            <a:pPr algn="just"/>
            <a:r>
              <a:rPr lang="ru-RU" sz="2400" dirty="0" smtClean="0"/>
              <a:t>(</a:t>
            </a:r>
            <a:r>
              <a:rPr lang="ru-RU" sz="2400" dirty="0"/>
              <a:t>вместе с "ГОСТ Р 51079-2006 (ИСО 9999:2002) Группа Р20. Национальный стандарт Российской Федерации. Технические средства реабилитации людей с ограничениями жизнедеятельности(ОКС 11.180 ОКП 94 0100) (извлечения)")</a:t>
            </a:r>
          </a:p>
        </p:txBody>
      </p:sp>
    </p:spTree>
    <p:extLst>
      <p:ext uri="{BB962C8B-B14F-4D97-AF65-F5344CB8AC3E}">
        <p14:creationId xmlns:p14="http://schemas.microsoft.com/office/powerpoint/2010/main" val="232614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2295644"/>
            <a:ext cx="7632848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ctr"/>
            <a:r>
              <a:rPr lang="ru-RU" sz="1400" b="1" dirty="0" smtClean="0"/>
              <a:t>МИНИСТЕРСТВО </a:t>
            </a:r>
            <a:r>
              <a:rPr lang="ru-RU" sz="1400" b="1" dirty="0"/>
              <a:t>ЗДРАВООХРАНЕНИЯ РОССИЙСКОЙ ФЕДЕРАЦИИ</a:t>
            </a:r>
          </a:p>
          <a:p>
            <a:pPr algn="ctr"/>
            <a:r>
              <a:rPr lang="ru-RU" sz="1400" b="1" dirty="0"/>
              <a:t> </a:t>
            </a:r>
          </a:p>
          <a:p>
            <a:pPr algn="ctr"/>
            <a:r>
              <a:rPr lang="ru-RU" sz="1400" b="1" dirty="0"/>
              <a:t>ПРИКАЗ</a:t>
            </a:r>
          </a:p>
          <a:p>
            <a:pPr algn="ctr"/>
            <a:r>
              <a:rPr lang="ru-RU" sz="1400" b="1" dirty="0"/>
              <a:t>от 30 ноября 2017 г. N 965н</a:t>
            </a:r>
          </a:p>
          <a:p>
            <a:pPr algn="ctr"/>
            <a:r>
              <a:rPr lang="ru-RU" sz="1400" b="1" dirty="0"/>
              <a:t> </a:t>
            </a:r>
          </a:p>
          <a:p>
            <a:pPr algn="ctr"/>
            <a:r>
              <a:rPr lang="ru-RU" sz="1400" b="1" dirty="0"/>
              <a:t>ОБ УТВЕРЖДЕНИИ ПОРЯДКА</a:t>
            </a:r>
          </a:p>
          <a:p>
            <a:pPr algn="ctr"/>
            <a:r>
              <a:rPr lang="ru-RU" sz="1400" b="1" dirty="0"/>
              <a:t>ОРГАНИЗАЦИИ И ОКАЗАНИЯ МЕДИЦИНСКОЙ ПОМОЩИ С ПРИМЕНЕНИЕМ</a:t>
            </a:r>
          </a:p>
          <a:p>
            <a:pPr algn="ctr"/>
            <a:r>
              <a:rPr lang="ru-RU" sz="1400" b="1" dirty="0"/>
              <a:t>ТЕЛЕМЕДИЦИНСКИХ ТЕХНОЛОГИЙ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b="1" dirty="0"/>
              <a:t> </a:t>
            </a:r>
            <a:r>
              <a:rPr lang="ru-RU" dirty="0" smtClean="0"/>
              <a:t>Настоящий </a:t>
            </a:r>
            <a:r>
              <a:rPr lang="ru-RU" dirty="0"/>
              <a:t>Порядок определяет правила применения телемедицинских технологий при организации и оказании медицинскими организациями государственной, муниципальной и частной систем здравоохранения медицинской помощи и включает:</a:t>
            </a:r>
          </a:p>
          <a:p>
            <a:pPr algn="just"/>
            <a:r>
              <a:rPr lang="ru-RU" dirty="0"/>
              <a:t>а) порядок организации и оказания медицинской помощи с применением телемедицинских технологий при </a:t>
            </a:r>
            <a:r>
              <a:rPr lang="ru-RU" b="1" dirty="0"/>
              <a:t>дистанционном взаимодействии медицинских работников между собой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б) порядок организации и оказания медицинской помощи с применением телемедицинских технологий при </a:t>
            </a:r>
            <a:r>
              <a:rPr lang="ru-RU" b="1" dirty="0"/>
              <a:t>дистанционном взаимодействии медицинских работников с пациентами и (или) их законными представителями.</a:t>
            </a:r>
          </a:p>
          <a:p>
            <a:pPr algn="just"/>
            <a:r>
              <a:rPr lang="ru-RU" b="1" dirty="0"/>
              <a:t> </a:t>
            </a:r>
          </a:p>
          <a:p>
            <a:pPr algn="just"/>
            <a:r>
              <a:rPr lang="ru-RU" dirty="0" smtClean="0"/>
              <a:t>Медицинская </a:t>
            </a:r>
            <a:r>
              <a:rPr lang="ru-RU" dirty="0"/>
              <a:t>организация оказывает медицинскую помощь с применением телемедицинских технологий </a:t>
            </a:r>
            <a:r>
              <a:rPr lang="ru-RU" b="1" dirty="0"/>
              <a:t>по видам работ (услуг), указанным в лицензии на осуществление медицинской деятельности.</a:t>
            </a:r>
          </a:p>
          <a:p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40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939</TotalTime>
  <Words>2210</Words>
  <Application>Microsoft Office PowerPoint</Application>
  <PresentationFormat>Экран (4:3)</PresentationFormat>
  <Paragraphs>365</Paragraphs>
  <Slides>48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правоприменительной практике  Территориального органа Росздравнадзора по Сахалинской области  в 1-м квартале 2017 года</dc:title>
  <dc:creator>admin</dc:creator>
  <cp:lastModifiedBy>Александр Иванович</cp:lastModifiedBy>
  <cp:revision>278</cp:revision>
  <dcterms:created xsi:type="dcterms:W3CDTF">2017-04-25T07:23:37Z</dcterms:created>
  <dcterms:modified xsi:type="dcterms:W3CDTF">2018-02-13T22:50:28Z</dcterms:modified>
</cp:coreProperties>
</file>