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56" r:id="rId2"/>
    <p:sldId id="267" r:id="rId3"/>
    <p:sldId id="268" r:id="rId4"/>
    <p:sldId id="269" r:id="rId5"/>
    <p:sldId id="276" r:id="rId6"/>
    <p:sldId id="272" r:id="rId7"/>
    <p:sldId id="273" r:id="rId8"/>
    <p:sldId id="290" r:id="rId9"/>
    <p:sldId id="289" r:id="rId10"/>
    <p:sldId id="278" r:id="rId11"/>
    <p:sldId id="279" r:id="rId12"/>
    <p:sldId id="284" r:id="rId13"/>
    <p:sldId id="286" r:id="rId14"/>
    <p:sldId id="285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58CA7-0BC0-436E-BFDA-A80D1383C89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E5553-A015-455B-9E0D-7ABE0839FB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460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E5553-A015-455B-9E0D-7ABE0839FB8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24159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Территориальный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 Федеральной службы по надзору </a:t>
            </a:r>
            <a:b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сфере здравоохранения</a:t>
            </a:r>
            <a:b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>Правоприменительная практика осуществления государственного контроля качества и безопасности медицинской деятельности.</a:t>
            </a:r>
            <a:br>
              <a:rPr lang="ru-RU" sz="3600" dirty="0" smtClean="0"/>
            </a:br>
            <a:r>
              <a:rPr lang="en-US" sz="3600" dirty="0" smtClean="0"/>
              <a:t>III </a:t>
            </a:r>
            <a:r>
              <a:rPr lang="ru-RU" sz="3600" dirty="0" smtClean="0"/>
              <a:t>квартал 2018г.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933056"/>
            <a:ext cx="7772400" cy="119970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Ким Ген </a:t>
            </a:r>
            <a:r>
              <a:rPr lang="ru-RU" dirty="0" err="1" smtClean="0"/>
              <a:t>Дя</a:t>
            </a:r>
            <a:r>
              <a:rPr lang="ru-RU" dirty="0" smtClean="0"/>
              <a:t> (Алевтина Алексеевна)  – главный специалист-эксперт отдела контроля и надзора за медицинской деятельностью Территориального органа Росздравнадзора по Сахалинской области.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Вопрос-ответ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Вопрос: </a:t>
            </a:r>
            <a:r>
              <a:rPr lang="ru-RU" dirty="0"/>
              <a:t>Вопрос: Планирую открыть частную  стоматологическую  клинику.  Куда я могу обратиться за получением лицензии</a:t>
            </a:r>
            <a:r>
              <a:rPr lang="ru-RU" dirty="0" smtClean="0"/>
              <a:t>?</a:t>
            </a:r>
          </a:p>
          <a:p>
            <a:endParaRPr lang="ru-RU" dirty="0"/>
          </a:p>
          <a:p>
            <a:r>
              <a:rPr lang="ru-RU" dirty="0"/>
              <a:t>Ответ: Лицензирование медицинской деятельности в соответствии со ст. 15 Федерального закона от 21.11.2011 № 323-ФЗ "Об основах охраны здоровья граждан в Российской Федерации" осуществляет лицензирующий орган субъекта Российской Федерации (в части предоставления и переоформления лицензий, предоставления дубликатов </a:t>
            </a:r>
            <a:r>
              <a:rPr lang="ru-RU" dirty="0" smtClean="0"/>
              <a:t>лицензий </a:t>
            </a:r>
            <a:r>
              <a:rPr lang="ru-RU" dirty="0"/>
              <a:t>и копий лицензий, осуществления лицензионного контроля в отношении соискателей лицензий и лицензиатов, представивших заявления о переоформлении лицензий, прекращения действия лицензий, формирования и ведения реестров выданных органами государственной власти субъектов Российской Федерации лицензий, утверждения форм заявлений о предоставлении и переоформлении лицензий, утверждения форм уведомлений, выписок из указанных реестров лицензий и других используемых в процессе лицензирования документов, а также предоставления заинтересованным лицам информации по вопросам лицензирования, включая размещение этой информации в информационно-телекоммуникационной сети «Интернет» на официальных сайтах органов государственной власти субъектов Российской Федерации с указанием адресов электронной почты, по которым пользователями этой информации могут быть направлены запросы и получена запрашиваемая информация).</a:t>
            </a:r>
          </a:p>
          <a:p>
            <a:r>
              <a:rPr lang="ru-RU" smtClean="0"/>
              <a:t>Таким </a:t>
            </a:r>
            <a:r>
              <a:rPr lang="ru-RU" dirty="0"/>
              <a:t>образом, при намерении получить лицензию на осуществление медицинской деятельности, представителю частной медицинской клиники необходимо обратиться в лицензирующий орган субъекта Российской Федерации, на территории которой планируется осуществление медицинской деятельности (в Министерство здравоохранения Сахалинской области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024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Вопрос-ответ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556792"/>
            <a:ext cx="7840381" cy="4752528"/>
          </a:xfrm>
        </p:spPr>
        <p:txBody>
          <a:bodyPr>
            <a:noAutofit/>
          </a:bodyPr>
          <a:lstStyle/>
          <a:p>
            <a:r>
              <a:rPr lang="ru-RU" sz="1200" dirty="0" smtClean="0"/>
              <a:t>Вопрос:  Я п</a:t>
            </a:r>
            <a:r>
              <a:rPr lang="ru-RU" sz="1200" dirty="0" smtClean="0">
                <a:solidFill>
                  <a:schemeClr val="tx1"/>
                </a:solidFill>
              </a:rPr>
              <a:t>ланирую </a:t>
            </a:r>
            <a:r>
              <a:rPr lang="ru-RU" sz="1200" dirty="0">
                <a:solidFill>
                  <a:schemeClr val="tx1"/>
                </a:solidFill>
              </a:rPr>
              <a:t>открыть частную </a:t>
            </a:r>
            <a:r>
              <a:rPr lang="ru-RU" sz="1200" dirty="0" smtClean="0">
                <a:solidFill>
                  <a:schemeClr val="tx1"/>
                </a:solidFill>
              </a:rPr>
              <a:t>стоматологическую клинику</a:t>
            </a:r>
            <a:r>
              <a:rPr lang="ru-RU" sz="1200" dirty="0">
                <a:solidFill>
                  <a:schemeClr val="tx1"/>
                </a:solidFill>
              </a:rPr>
              <a:t>. </a:t>
            </a:r>
            <a:r>
              <a:rPr lang="ru-RU" sz="1200" dirty="0" smtClean="0">
                <a:solidFill>
                  <a:schemeClr val="tx1"/>
                </a:solidFill>
              </a:rPr>
              <a:t>Какие мои дальнейшие действия и </a:t>
            </a:r>
            <a:r>
              <a:rPr lang="ru-RU" sz="1200" dirty="0">
                <a:solidFill>
                  <a:schemeClr val="tx1"/>
                </a:solidFill>
              </a:rPr>
              <a:t>могу обратиться за получением лицензии</a:t>
            </a:r>
            <a:r>
              <a:rPr lang="ru-RU" sz="1200" dirty="0" smtClean="0">
                <a:solidFill>
                  <a:schemeClr val="tx1"/>
                </a:solidFill>
              </a:rPr>
              <a:t>?</a:t>
            </a:r>
          </a:p>
          <a:p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</a:rPr>
              <a:t>Ответ: </a:t>
            </a:r>
            <a:r>
              <a:rPr lang="ru-RU" sz="1200" dirty="0" smtClean="0"/>
              <a:t>Лицензирование </a:t>
            </a:r>
            <a:r>
              <a:rPr lang="ru-RU" sz="1200" dirty="0"/>
              <a:t>медицинской деятельности в соответствии со ст. 15 Федерального закона от 21.11.2011 № 323-ФЗ "Об основах охраны здоровья граждан в Российской Федерации" осуществляет лицензирующий орган субъекта Российской Федерации (в части предоставления и переоформления лицензий, предоставления дубликатов </a:t>
            </a:r>
            <a:r>
              <a:rPr lang="ru-RU" sz="1200" dirty="0" smtClean="0"/>
              <a:t>лицензий </a:t>
            </a:r>
            <a:r>
              <a:rPr lang="ru-RU" sz="1200" dirty="0"/>
              <a:t>и копий лицензий, осуществления лицензионного контроля в отношении соискателей лицензий и лицензиатов, представивших заявления о переоформлении лицензий, прекращения действия лицензий, формирования и ведения реестров выданных органами государственной власти субъектов Российской Федерации лицензий, утверждения форм заявлений о предоставлении и переоформлении лицензий, утверждения форм уведомлений, выписок из указанных реестров лицензий и других используемых в процессе лицензирования документов, а также предоставления заинтересованным лицам информации по вопросам лицензирования, включая размещение этой информации в информационно-телекоммуникационной сети "Интернет" на официальных сайтах органов государственной власти субъектов Российской Федерации с указанием адресов электронной почты, по которым пользователями этой информации могут быть направлены запросы и получена запрашиваемая информация).</a:t>
            </a:r>
          </a:p>
          <a:p>
            <a:r>
              <a:rPr lang="ru-RU" sz="1200" dirty="0" smtClean="0"/>
              <a:t>Таким образом, при намерении получить лицензию на осуществление медицинской деятельности, представителю частной медицинской клиники необходимо обратиться в лицензирующий орган субъекта Российской Федерации, на территории которой планируется осуществление медицинской деятельности.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060404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Вопрос-ответ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Вопрос: </a:t>
            </a:r>
            <a:r>
              <a:rPr lang="ru-RU" dirty="0" smtClean="0">
                <a:solidFill>
                  <a:schemeClr val="tx1"/>
                </a:solidFill>
              </a:rPr>
              <a:t>Мне </a:t>
            </a:r>
            <a:r>
              <a:rPr lang="ru-RU" dirty="0">
                <a:solidFill>
                  <a:schemeClr val="tx1"/>
                </a:solidFill>
              </a:rPr>
              <a:t>необходимо установить, изменить или отменить группу </a:t>
            </a:r>
            <a:r>
              <a:rPr lang="ru-RU" dirty="0" smtClean="0">
                <a:solidFill>
                  <a:schemeClr val="tx1"/>
                </a:solidFill>
              </a:rPr>
              <a:t>инвалидности.</a:t>
            </a:r>
          </a:p>
          <a:p>
            <a:r>
              <a:rPr lang="ru-RU" dirty="0" smtClean="0"/>
              <a:t>Ответ: В соответствии со статьей </a:t>
            </a:r>
            <a:r>
              <a:rPr lang="ru-RU" dirty="0"/>
              <a:t>8 Федерального закона от 24.11.1995 № 181-ФЗ «О социальной защите инвалидов в Российской Федерации» функции по установлению инвалидности возложены на федеральные учреждения медико-социальной экспертизы.</a:t>
            </a:r>
          </a:p>
          <a:p>
            <a:r>
              <a:rPr lang="ru-RU" dirty="0"/>
              <a:t>В соответствии с постановлением Правительства Российской Федерации от 20.02.2006 № 95 «О порядке и условиях признания лица инвалидом» признание гражданина инвалидом осуществляется исходя из комплексной оценки состояния организма гражданина на основе анализа его клинико-функциональных, социально-бытовых, профессионально-трудовых и психологических данных с использованием классификаций и критериев, утвержденных приказом </a:t>
            </a:r>
            <a:r>
              <a:rPr lang="ru-RU" dirty="0" err="1"/>
              <a:t>Минздравсоцразвития</a:t>
            </a:r>
            <a:r>
              <a:rPr lang="ru-RU" dirty="0"/>
              <a:t> России от 23.12.2009 № 1013н.</a:t>
            </a:r>
          </a:p>
          <a:p>
            <a:r>
              <a:rPr lang="ru-RU" dirty="0"/>
              <a:t>Таким образом, решение вопроса признания гражданина инвалидом относится к исключительной компетенции федеральных учреждений медико-социальной экспертизы.</a:t>
            </a:r>
          </a:p>
          <a:p>
            <a:r>
              <a:rPr lang="ru-RU" dirty="0"/>
              <a:t>Полномочиями изменять или отменять решения федеральных учреждений медико-социальных экспертизы, а также давать оценку их обоснованности Росздравнадзор не обладает.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566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Вопрос-ответ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Вопрос:  </a:t>
            </a:r>
            <a:r>
              <a:rPr lang="ru-RU" dirty="0">
                <a:solidFill>
                  <a:schemeClr val="tx1"/>
                </a:solidFill>
              </a:rPr>
              <a:t>При оказании медицинской помощи в лечебном учреждении я недоволен качеством оказанной мне медицинской помощи.</a:t>
            </a:r>
          </a:p>
          <a:p>
            <a:r>
              <a:rPr lang="ru-RU" dirty="0"/>
              <a:t>Ответ: В соответствии со ст.15 Федерального закона от 21.11.2011 № 323-ФЗ «Об основах охраны здоровья граждан в Российской Федерации» (далее - Закон) органам государственной власти субъектов Российской Федерации передано полномочие по  лицензированию медицинской деятельность медицинских организаций в субъекте Российской Федерации (за исключением медицинских организаций, подведомственных федеральным органам исполнительной власти, государственным академиям наук, медицинских и иных организаций, осуществляющих деятельность по оказанию высокотехнологичной медицинской помощи).</a:t>
            </a:r>
          </a:p>
          <a:p>
            <a:r>
              <a:rPr lang="ru-RU" dirty="0"/>
              <a:t>           В соответствии со ст.16 Закона, вопросы организации оказания населению субъекта Российской Федерации медицинской помощи в медицинских организациях субъекта Российской Федерации отнесены к полномочиям органов государственной власти субъектов Российской Федерации в сфере охраны здоровья.</a:t>
            </a:r>
          </a:p>
          <a:p>
            <a:r>
              <a:rPr lang="ru-RU" dirty="0"/>
              <a:t>           В соответствии со ст.89 Закона органы государственной власти субъектов Российской Федерации в сфере охраны здоровья осуществляют ведомственный контроль качества и безопасности медицинской деятельности в подведомственных им органах и организациях посредством осуществления проверок, в том числе соблюдения медицинскими организациями порядков оказания медицинской помощи и стандартов медицинской помощи.</a:t>
            </a:r>
          </a:p>
          <a:p>
            <a:r>
              <a:rPr lang="ru-RU" dirty="0"/>
              <a:t>           Таким образом, обращения, основанием для которых служат факты ненадлежащей, по мнению заявителя, организации и качества оказания медицинской помощи в муниципальной или государственной медицинской организации субъекта Российской Федерации целесообразно направлять для рассмотрения по компетенции в орган государственной власти субъекта Российской Федерации в сфере охраны здоровья.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585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252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5400" dirty="0" smtClean="0"/>
          </a:p>
          <a:p>
            <a:pPr algn="ctr"/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50506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Проверки соблюдения: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прав граждан;</a:t>
            </a:r>
          </a:p>
          <a:p>
            <a:pPr algn="just"/>
            <a:r>
              <a:rPr lang="ru-RU" dirty="0" smtClean="0"/>
              <a:t>порядков оказания медицинской помощи и стандартов медицинской помощи;</a:t>
            </a:r>
          </a:p>
          <a:p>
            <a:pPr algn="just"/>
            <a:r>
              <a:rPr lang="ru-RU" dirty="0" smtClean="0"/>
              <a:t>порядков проведения медицинских экспертиз, медицинских осмотров и медицинских освидетельствований;</a:t>
            </a:r>
          </a:p>
          <a:p>
            <a:pPr algn="just"/>
            <a:r>
              <a:rPr lang="ru-RU" dirty="0" smtClean="0"/>
              <a:t>лицензионного контроля медицинской деятельности;</a:t>
            </a:r>
          </a:p>
          <a:p>
            <a:pPr algn="just"/>
            <a:r>
              <a:rPr lang="ru-RU" dirty="0" smtClean="0"/>
              <a:t> ведомственного и внутреннего контроля качества и безопасности медицинской 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Проведенная </a:t>
            </a:r>
            <a:r>
              <a:rPr lang="ru-RU" sz="3200" dirty="0" err="1" smtClean="0"/>
              <a:t>Росздравнадзором</a:t>
            </a:r>
            <a:r>
              <a:rPr lang="ru-RU" sz="3200" dirty="0" smtClean="0"/>
              <a:t> работа: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dirty="0" smtClean="0"/>
              <a:t>В </a:t>
            </a:r>
            <a:r>
              <a:rPr lang="en-US" dirty="0" smtClean="0"/>
              <a:t>3</a:t>
            </a:r>
            <a:r>
              <a:rPr lang="ru-RU" dirty="0" smtClean="0"/>
              <a:t> квартале 2018 г. отделом контроля и надзора за медицинской деятельностью Территориального органа Росздравнадзора по Сахалинской области в рамках государственного контроля качества и безопасности медицинской деятельности осуществлено 2 плановые и 31 внеплановых проверок из которых:</a:t>
            </a:r>
          </a:p>
          <a:p>
            <a:pPr algn="just"/>
            <a:r>
              <a:rPr lang="ru-RU" dirty="0" smtClean="0"/>
              <a:t>5проверок – в связи с истечением срока ранее выданного предписания;</a:t>
            </a:r>
          </a:p>
          <a:p>
            <a:pPr algn="just"/>
            <a:r>
              <a:rPr lang="ru-RU" dirty="0" smtClean="0"/>
              <a:t>26проверок – в связи с поступлением в Территориальный орган Росздравнадзора по Сахалинской области информации о возникновении угрозы причинения или причинения вреда жизни и здоровью граждан;</a:t>
            </a:r>
          </a:p>
          <a:p>
            <a:pPr algn="just"/>
            <a:r>
              <a:rPr lang="ru-RU" dirty="0" smtClean="0"/>
              <a:t>2 проверок – по вопросам организации и качества медицинской помощи.</a:t>
            </a:r>
          </a:p>
          <a:p>
            <a:pPr algn="just">
              <a:buFont typeface="Wingdings" pitchFamily="2" charset="2"/>
              <a:buChar char="§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Типичные нарушения обязательных требований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24078" indent="-514350" algn="just">
              <a:buNone/>
            </a:pPr>
            <a:r>
              <a:rPr lang="ru-RU" dirty="0" smtClean="0"/>
              <a:t>В ходе контрольно-надзорных мероприятий выявлены следующие типовые нарушения обязательных требовании правовых актов в сфере охраны здоровья граждан:</a:t>
            </a:r>
          </a:p>
          <a:p>
            <a:pPr marL="624078" indent="-514350" algn="just">
              <a:buFont typeface="Wingdings" pitchFamily="2" charset="2"/>
              <a:buChar char="§"/>
            </a:pPr>
            <a:r>
              <a:rPr lang="ru-RU" dirty="0" smtClean="0"/>
              <a:t>в медицинских организациях не соблюдаются порядки оказания медицинской помощи в части обеспечения структурных подразделении медицинским оборудованием в соответствии со стандартом оснащения по профилям (терапия, оториноларингология, урология  и т.д.) и не учитываются рекомендуемые штатные нормативы; </a:t>
            </a:r>
          </a:p>
          <a:p>
            <a:pPr marL="624078" indent="-514350" algn="just">
              <a:buFont typeface="Wingdings" pitchFamily="2" charset="2"/>
              <a:buChar char="§"/>
            </a:pPr>
            <a:r>
              <a:rPr lang="ru-RU" dirty="0" smtClean="0"/>
              <a:t>не соблюдаются стандарты медицинской помощи в части выполнения обязательного объёма обследования для диагностики заболевания (нарушение требований ч. 2 ст. 37 Федеральный закон от 21.11.2011 N 323-ФЗ "Об основах охраны здоровья граждан в Российской Федерации«);</a:t>
            </a:r>
          </a:p>
          <a:p>
            <a:pPr marL="624078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Типичные нарушения обязательных требований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платные медицинские услуги предоставляются с нарушением прав граждан (на информационных стендах отсутствует порядок и условия предоставления платных медицинских услуг, выявлены факты отсутствия договоров на оказание платных медицинских услуг и др.) (нарушение требований постановления Правительства РФ от 04.10.2012 №1006 «Об утверждении правил предоставления медицинскими организациями платных медицинских услуг»);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проверок: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Плановые проверки: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/>
              <a:t>Выдано 2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/>
              <a:t>предписания об устранении выявленных нарушений;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/>
              <a:t>Нарушений по  направлениям лицензионного </a:t>
            </a:r>
            <a:r>
              <a:rPr lang="ru-RU" sz="1400" dirty="0"/>
              <a:t>контроля медицинской деятельности (за исключением указанной деятельности, осуществляемой медицинскими организациями и другими организациями, входящими в частную систему здравоохранения, на территории инновационного центра «</a:t>
            </a:r>
            <a:r>
              <a:rPr lang="ru-RU" sz="1400" dirty="0" err="1"/>
              <a:t>Сколково</a:t>
            </a:r>
            <a:r>
              <a:rPr lang="ru-RU" sz="1400" dirty="0"/>
              <a:t>») </a:t>
            </a:r>
            <a:r>
              <a:rPr lang="ru-RU" sz="1400" dirty="0" smtClean="0"/>
              <a:t> и государственного </a:t>
            </a:r>
            <a:r>
              <a:rPr lang="ru-RU" sz="1400" dirty="0"/>
              <a:t>контроля качества и безопасности медицинской деятельности путем проведения проверок организации и осуществления ведомственного контроля и внутреннего контроля качества и безопасности медицинской деятельности федеральными органами исполнительной власти, органами исполнительной власти субъектов Российской Федерации, органами и организациями государственной, муниципальной и частной систем здравоохранения </a:t>
            </a:r>
            <a:r>
              <a:rPr lang="ru-RU" sz="1400" b="1" dirty="0" smtClean="0">
                <a:solidFill>
                  <a:srgbClr val="FF0000"/>
                </a:solidFill>
              </a:rPr>
              <a:t>не выявлено</a:t>
            </a:r>
            <a:r>
              <a:rPr lang="ru-RU" sz="1400" b="1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/>
              <a:t>По результатам проверок в 3 </a:t>
            </a:r>
            <a:r>
              <a:rPr lang="ru-RU" sz="1600" dirty="0" smtClean="0"/>
              <a:t>квартале 2018г. выдано  3 предостережения.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124744"/>
            <a:ext cx="8301608" cy="612068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/>
              <a:t>По результатам контрольно-надзорных мероприятий в отношении медицинских организаций Территориальный орган Росздравнадзора по Сахалинской области  может выдавать предупреждение.</a:t>
            </a:r>
          </a:p>
          <a:p>
            <a:pPr algn="just">
              <a:buNone/>
            </a:pPr>
            <a:r>
              <a:rPr lang="ru-RU" sz="1800" dirty="0" smtClean="0"/>
              <a:t>Федеральный </a:t>
            </a:r>
            <a:r>
              <a:rPr lang="ru-RU" sz="1800" dirty="0"/>
              <a:t>закон от 26 декабря 2008 г. N 294-ФЗ "О защите прав юридических лиц и индивидуальных предпринимателей при осуществлении государственного контроля (надзора) и муниципального контроля" Статья 8.2. </a:t>
            </a:r>
            <a:r>
              <a:rPr lang="ru-RU" sz="1800" dirty="0" smtClean="0"/>
              <a:t>в </a:t>
            </a:r>
            <a:r>
              <a:rPr lang="ru-RU" sz="1800" dirty="0"/>
              <a:t>целях профилактики нарушений обязательных требований органы государственного контроля (надзора), органы муниципального контроля: </a:t>
            </a: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Часть </a:t>
            </a:r>
            <a:r>
              <a:rPr lang="ru-RU" sz="1800" dirty="0"/>
              <a:t>4) выдают предостережения о недопустимости нарушения обязательных </a:t>
            </a:r>
            <a:r>
              <a:rPr lang="ru-RU" sz="1800" dirty="0" smtClean="0"/>
              <a:t>требований. </a:t>
            </a:r>
          </a:p>
          <a:p>
            <a:pPr algn="just">
              <a:buNone/>
            </a:pPr>
            <a:r>
              <a:rPr lang="ru-RU" sz="1800" dirty="0" smtClean="0"/>
              <a:t>Сведения </a:t>
            </a:r>
            <a:r>
              <a:rPr lang="ru-RU" sz="1800" dirty="0"/>
              <a:t>о готовящихся нарушениях или о признаках нарушений обязательных требований, полученных в ходе реализации мероприятий по контролю, осуществляемых без </a:t>
            </a:r>
            <a:r>
              <a:rPr lang="ru-RU" sz="1800" dirty="0" smtClean="0"/>
              <a:t>взаимодействия. </a:t>
            </a:r>
          </a:p>
          <a:p>
            <a:pPr algn="just">
              <a:buNone/>
            </a:pPr>
            <a:r>
              <a:rPr lang="ru-RU" sz="1800" dirty="0" smtClean="0"/>
              <a:t>Обращения </a:t>
            </a:r>
            <a:r>
              <a:rPr lang="ru-RU" sz="1800" dirty="0"/>
              <a:t>с информацией о том, что нарушении обязательных требований причинило вред или создало угрозу причинения вреда жизни и здоровья, при отсутствии подтвержденных данных от </a:t>
            </a:r>
            <a:r>
              <a:rPr lang="ru-RU" sz="1800" dirty="0" smtClean="0"/>
              <a:t>заявителя.</a:t>
            </a:r>
          </a:p>
          <a:p>
            <a:pPr algn="just">
              <a:buNone/>
            </a:pPr>
            <a:r>
              <a:rPr lang="ru-RU" sz="1800" dirty="0" smtClean="0"/>
              <a:t>В отношении организаций </a:t>
            </a:r>
            <a:r>
              <a:rPr lang="ru-RU" sz="1800" dirty="0"/>
              <a:t>ранее не привлекались к ответственности за нарушение соответствующих </a:t>
            </a:r>
            <a:r>
              <a:rPr lang="ru-RU" sz="1800" dirty="0" smtClean="0"/>
              <a:t>требований выдается  ПРЕДОСТЕРЕЖЕНИЕ. </a:t>
            </a:r>
          </a:p>
          <a:p>
            <a:pPr algn="just">
              <a:buNone/>
            </a:pPr>
            <a:endParaRPr lang="ru-RU" sz="1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Действия ЮЛ и ИП медицинских организаций: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628800"/>
            <a:ext cx="7408333" cy="468052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2900" dirty="0"/>
              <a:t>В отношении организаций ранее не привлекались к ответственности за нарушение соответствующих требований выдается  ПРЕДОСТЕРЕЖЕНИЕ. </a:t>
            </a:r>
            <a:endParaRPr lang="ru-RU" sz="2900" dirty="0" smtClean="0"/>
          </a:p>
          <a:p>
            <a:pPr algn="just">
              <a:buNone/>
            </a:pPr>
            <a:endParaRPr lang="ru-RU" sz="2900" dirty="0" smtClean="0"/>
          </a:p>
          <a:p>
            <a:pPr algn="just">
              <a:buNone/>
            </a:pPr>
            <a:r>
              <a:rPr lang="ru-RU" sz="2900" dirty="0">
                <a:solidFill>
                  <a:srgbClr val="FF0000"/>
                </a:solidFill>
              </a:rPr>
              <a:t>Основания направления предостережений: </a:t>
            </a:r>
            <a:endParaRPr lang="ru-RU" sz="2900" dirty="0" smtClean="0">
              <a:solidFill>
                <a:srgbClr val="FF0000"/>
              </a:solidFill>
            </a:endParaRPr>
          </a:p>
          <a:p>
            <a:pPr algn="just">
              <a:buFontTx/>
              <a:buChar char="-"/>
            </a:pPr>
            <a:r>
              <a:rPr lang="ru-RU" sz="2900" dirty="0" smtClean="0"/>
              <a:t>Нарушение </a:t>
            </a:r>
            <a:r>
              <a:rPr lang="ru-RU" sz="2900" dirty="0"/>
              <a:t>этики и деонтологии по отношению к пациентам; - Соблюдение Порядка проведения медицинских осмотров; </a:t>
            </a:r>
            <a:endParaRPr lang="ru-RU" sz="2900" dirty="0" smtClean="0"/>
          </a:p>
          <a:p>
            <a:pPr algn="just">
              <a:buFontTx/>
              <a:buChar char="-"/>
            </a:pPr>
            <a:r>
              <a:rPr lang="ru-RU" sz="2900" dirty="0" smtClean="0"/>
              <a:t>Соблюдение </a:t>
            </a:r>
            <a:r>
              <a:rPr lang="ru-RU" sz="2900" dirty="0"/>
              <a:t>Порядка оказания </a:t>
            </a:r>
            <a:r>
              <a:rPr lang="ru-RU" sz="2900" dirty="0" smtClean="0"/>
              <a:t>стоматологической, педиатрической помощи;</a:t>
            </a:r>
            <a:endParaRPr lang="ru-RU" sz="2900" dirty="0" smtClean="0"/>
          </a:p>
          <a:p>
            <a:pPr algn="just">
              <a:buFontTx/>
              <a:buChar char="-"/>
            </a:pPr>
            <a:r>
              <a:rPr lang="ru-RU" sz="2900" dirty="0" smtClean="0"/>
              <a:t> </a:t>
            </a:r>
            <a:r>
              <a:rPr lang="ru-RU" sz="2900" dirty="0"/>
              <a:t>Отсутствие сайтов медицинских организаций в сети Интернет; </a:t>
            </a:r>
            <a:endParaRPr lang="ru-RU" sz="2900" dirty="0" smtClean="0"/>
          </a:p>
          <a:p>
            <a:pPr algn="just">
              <a:buFontTx/>
              <a:buChar char="-"/>
            </a:pPr>
            <a:r>
              <a:rPr lang="ru-RU" sz="2900" dirty="0" smtClean="0"/>
              <a:t> </a:t>
            </a:r>
            <a:r>
              <a:rPr lang="ru-RU" sz="2900" dirty="0"/>
              <a:t>Нарушения порядка направления пациента на санаторно-курортное </a:t>
            </a:r>
            <a:r>
              <a:rPr lang="ru-RU" sz="2900" dirty="0" smtClean="0"/>
              <a:t>лечение и т.д. </a:t>
            </a:r>
            <a:endParaRPr lang="ru-RU" sz="2900" dirty="0"/>
          </a:p>
          <a:p>
            <a:pPr algn="just">
              <a:buNone/>
            </a:pPr>
            <a:r>
              <a:rPr lang="ru-RU" sz="2900" dirty="0"/>
              <a:t>Действия юридического лица и  ИП: </a:t>
            </a:r>
            <a:endParaRPr lang="ru-RU" sz="2900" dirty="0" smtClean="0"/>
          </a:p>
          <a:p>
            <a:pPr marL="457200" indent="-457200" algn="just">
              <a:buAutoNum type="arabicPeriod"/>
            </a:pPr>
            <a:r>
              <a:rPr lang="ru-RU" sz="2900" dirty="0" smtClean="0"/>
              <a:t>Рассмотреть </a:t>
            </a:r>
            <a:r>
              <a:rPr lang="ru-RU" sz="2900" dirty="0"/>
              <a:t>предостережение в срок 60 </a:t>
            </a:r>
            <a:r>
              <a:rPr lang="ru-RU" sz="2900" dirty="0" smtClean="0"/>
              <a:t>дней. </a:t>
            </a:r>
            <a:endParaRPr lang="ru-RU" sz="2900" dirty="0" smtClean="0"/>
          </a:p>
          <a:p>
            <a:pPr marL="457200" indent="-457200" algn="just">
              <a:buAutoNum type="arabicPeriod"/>
            </a:pPr>
            <a:r>
              <a:rPr lang="ru-RU" sz="2900" dirty="0" smtClean="0"/>
              <a:t>Направить </a:t>
            </a:r>
            <a:r>
              <a:rPr lang="ru-RU" sz="2900" dirty="0"/>
              <a:t>информацию о результатах рассмотрения в орган контроля. </a:t>
            </a:r>
            <a:endParaRPr lang="ru-RU" sz="2900" dirty="0" smtClean="0"/>
          </a:p>
          <a:p>
            <a:pPr marL="457200" indent="-457200" algn="just">
              <a:buAutoNum type="arabicPeriod"/>
            </a:pPr>
            <a:r>
              <a:rPr lang="ru-RU" sz="2900" dirty="0" smtClean="0"/>
              <a:t>Принять </a:t>
            </a:r>
            <a:r>
              <a:rPr lang="ru-RU" sz="2900" dirty="0"/>
              <a:t>меры в случае выявления нарушений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186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Обращения граждан 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3 квартале 2018г. В Территориальный орган Росздравнадзора по Сахалинской области поступило 72 письменных обращения</a:t>
            </a:r>
          </a:p>
          <a:p>
            <a:r>
              <a:rPr lang="ru-RU" dirty="0" smtClean="0"/>
              <a:t>Из них по вопросам качества и безопасности медицинской деятельности-47 обращений;</a:t>
            </a:r>
          </a:p>
          <a:p>
            <a:r>
              <a:rPr lang="ru-RU" dirty="0" smtClean="0"/>
              <a:t>По правам граждан в сфере охраны здоровья – 15, в том числе 10 обращений по другим вопросам.</a:t>
            </a:r>
          </a:p>
          <a:p>
            <a:r>
              <a:rPr lang="ru-RU" dirty="0" smtClean="0"/>
              <a:t>На все обращения даны ответы в установленные законодательством сроки.</a:t>
            </a:r>
          </a:p>
          <a:p>
            <a:r>
              <a:rPr lang="ru-RU" dirty="0" smtClean="0"/>
              <a:t>По результатам рассмотрения на 05.10.2018г.: разъяснено - 31, жалоба не подтвердилась – 12, жалоба  подтвердилась полностью – 4, направлено по принадлежности – 5, меры приняты -4 , жалоба подтвердилась частично-1, направлено на </a:t>
            </a:r>
            <a:r>
              <a:rPr lang="ru-RU" dirty="0" smtClean="0"/>
              <a:t>     место </a:t>
            </a:r>
            <a:r>
              <a:rPr lang="ru-RU" dirty="0" smtClean="0"/>
              <a:t>- 2.   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187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1951</TotalTime>
  <Words>1093</Words>
  <Application>Microsoft Office PowerPoint</Application>
  <PresentationFormat>Экран (4:3)</PresentationFormat>
  <Paragraphs>73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  Территориальный орган Федеральной службы по надзору  в сфере здравоохранения Правоприменительная практика осуществления государственного контроля качества и безопасности медицинской деятельности. III квартал 2018г. </vt:lpstr>
      <vt:lpstr>Проверки соблюдения:</vt:lpstr>
      <vt:lpstr>Проведенная Росздравнадзором работа:</vt:lpstr>
      <vt:lpstr>Типичные нарушения обязательных требований</vt:lpstr>
      <vt:lpstr>Типичные нарушения обязательных требований</vt:lpstr>
      <vt:lpstr>Результаты проверок:</vt:lpstr>
      <vt:lpstr>По результатам проверок в 3 квартале 2018г. выдано  3 предостережения. </vt:lpstr>
      <vt:lpstr>Действия ЮЛ и ИП медицинских организаций:</vt:lpstr>
      <vt:lpstr>Обращения граждан </vt:lpstr>
      <vt:lpstr>Вопрос-ответ</vt:lpstr>
      <vt:lpstr>Вопрос-ответ</vt:lpstr>
      <vt:lpstr>Вопрос-ответ</vt:lpstr>
      <vt:lpstr>Вопрос-ответ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ROZDRAV</cp:lastModifiedBy>
  <cp:revision>138</cp:revision>
  <cp:lastPrinted>2018-05-13T22:13:29Z</cp:lastPrinted>
  <dcterms:created xsi:type="dcterms:W3CDTF">2017-10-30T19:49:49Z</dcterms:created>
  <dcterms:modified xsi:type="dcterms:W3CDTF">2018-11-01T06:43:01Z</dcterms:modified>
</cp:coreProperties>
</file>